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5"/>
  </p:sldMasterIdLst>
  <p:notesMasterIdLst>
    <p:notesMasterId r:id="rId29"/>
  </p:notesMasterIdLst>
  <p:handoutMasterIdLst>
    <p:handoutMasterId r:id="rId30"/>
  </p:handoutMasterIdLst>
  <p:sldIdLst>
    <p:sldId id="274" r:id="rId6"/>
    <p:sldId id="265" r:id="rId7"/>
    <p:sldId id="261" r:id="rId8"/>
    <p:sldId id="275" r:id="rId9"/>
    <p:sldId id="276" r:id="rId10"/>
    <p:sldId id="279" r:id="rId11"/>
    <p:sldId id="283" r:id="rId12"/>
    <p:sldId id="277" r:id="rId13"/>
    <p:sldId id="280" r:id="rId14"/>
    <p:sldId id="294" r:id="rId15"/>
    <p:sldId id="262" r:id="rId16"/>
    <p:sldId id="272" r:id="rId17"/>
    <p:sldId id="284" r:id="rId18"/>
    <p:sldId id="293" r:id="rId19"/>
    <p:sldId id="289" r:id="rId20"/>
    <p:sldId id="290" r:id="rId21"/>
    <p:sldId id="271" r:id="rId22"/>
    <p:sldId id="285" r:id="rId23"/>
    <p:sldId id="286" r:id="rId24"/>
    <p:sldId id="287" r:id="rId25"/>
    <p:sldId id="281" r:id="rId26"/>
    <p:sldId id="291" r:id="rId27"/>
    <p:sldId id="292" r:id="rId2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C3F"/>
    <a:srgbClr val="003580"/>
    <a:srgbClr val="CBC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0" y="-84"/>
      </p:cViewPr>
      <p:guideLst>
        <p:guide orient="horz" pos="2160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725A6-12CA-46C1-9E6D-6DA028235022}" type="datetimeFigureOut">
              <a:rPr lang="fi-FI" smtClean="0"/>
              <a:t>3.11.2015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AC73-9350-4622-A98C-17DD352A12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56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C0B1-A09A-4B3F-8387-9EA7517933BF}" type="datetimeFigureOut">
              <a:rPr lang="fi-FI" smtClean="0"/>
              <a:t>3.11.2015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B969-3B88-4FA8-AB7D-DD48C74CA4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8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B969-3B88-4FA8-AB7D-DD48C74CA46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37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B969-3B88-4FA8-AB7D-DD48C74CA46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32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B969-3B88-4FA8-AB7D-DD48C74CA46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61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B969-3B88-4FA8-AB7D-DD48C74CA461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39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7344000" cy="1224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366800"/>
            <a:ext cx="734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7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0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4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5184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5184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6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>
            <a:off x="1" y="1341438"/>
            <a:ext cx="9143999" cy="5516562"/>
          </a:xfrm>
          <a:custGeom>
            <a:avLst/>
            <a:gdLst>
              <a:gd name="T0" fmla="*/ 0 w 5764"/>
              <a:gd name="T1" fmla="*/ 434 h 3480"/>
              <a:gd name="T2" fmla="*/ 0 w 5764"/>
              <a:gd name="T3" fmla="*/ 1305 h 3480"/>
              <a:gd name="T4" fmla="*/ 0 w 5764"/>
              <a:gd name="T5" fmla="*/ 2174 h 3480"/>
              <a:gd name="T6" fmla="*/ 0 w 5764"/>
              <a:gd name="T7" fmla="*/ 3045 h 3480"/>
              <a:gd name="T8" fmla="*/ 721 w 5764"/>
              <a:gd name="T9" fmla="*/ 3480 h 3480"/>
              <a:gd name="T10" fmla="*/ 2162 w 5764"/>
              <a:gd name="T11" fmla="*/ 3480 h 3480"/>
              <a:gd name="T12" fmla="*/ 3603 w 5764"/>
              <a:gd name="T13" fmla="*/ 3480 h 3480"/>
              <a:gd name="T14" fmla="*/ 5044 w 5764"/>
              <a:gd name="T15" fmla="*/ 3480 h 3480"/>
              <a:gd name="T16" fmla="*/ 5764 w 5764"/>
              <a:gd name="T17" fmla="*/ 3045 h 3480"/>
              <a:gd name="T18" fmla="*/ 5764 w 5764"/>
              <a:gd name="T19" fmla="*/ 2174 h 3480"/>
              <a:gd name="T20" fmla="*/ 5764 w 5764"/>
              <a:gd name="T21" fmla="*/ 1305 h 3480"/>
              <a:gd name="T22" fmla="*/ 5764 w 5764"/>
              <a:gd name="T23" fmla="*/ 434 h 3480"/>
              <a:gd name="T24" fmla="*/ 5221 w 5764"/>
              <a:gd name="T25" fmla="*/ 0 h 3480"/>
              <a:gd name="T26" fmla="*/ 4135 w 5764"/>
              <a:gd name="T27" fmla="*/ 0 h 3480"/>
              <a:gd name="T28" fmla="*/ 3049 w 5764"/>
              <a:gd name="T29" fmla="*/ 0 h 3480"/>
              <a:gd name="T30" fmla="*/ 1964 w 5764"/>
              <a:gd name="T31" fmla="*/ 0 h 3480"/>
              <a:gd name="T32" fmla="*/ 1409 w 5764"/>
              <a:gd name="T33" fmla="*/ 1 h 3480"/>
              <a:gd name="T34" fmla="*/ 1383 w 5764"/>
              <a:gd name="T35" fmla="*/ 3 h 3480"/>
              <a:gd name="T36" fmla="*/ 1358 w 5764"/>
              <a:gd name="T37" fmla="*/ 7 h 3480"/>
              <a:gd name="T38" fmla="*/ 1333 w 5764"/>
              <a:gd name="T39" fmla="*/ 13 h 3480"/>
              <a:gd name="T40" fmla="*/ 1309 w 5764"/>
              <a:gd name="T41" fmla="*/ 20 h 3480"/>
              <a:gd name="T42" fmla="*/ 1286 w 5764"/>
              <a:gd name="T43" fmla="*/ 30 h 3480"/>
              <a:gd name="T44" fmla="*/ 1263 w 5764"/>
              <a:gd name="T45" fmla="*/ 40 h 3480"/>
              <a:gd name="T46" fmla="*/ 1242 w 5764"/>
              <a:gd name="T47" fmla="*/ 53 h 3480"/>
              <a:gd name="T48" fmla="*/ 1222 w 5764"/>
              <a:gd name="T49" fmla="*/ 66 h 3480"/>
              <a:gd name="T50" fmla="*/ 1202 w 5764"/>
              <a:gd name="T51" fmla="*/ 81 h 3480"/>
              <a:gd name="T52" fmla="*/ 1184 w 5764"/>
              <a:gd name="T53" fmla="*/ 98 h 3480"/>
              <a:gd name="T54" fmla="*/ 1167 w 5764"/>
              <a:gd name="T55" fmla="*/ 115 h 3480"/>
              <a:gd name="T56" fmla="*/ 1152 w 5764"/>
              <a:gd name="T57" fmla="*/ 134 h 3480"/>
              <a:gd name="T58" fmla="*/ 1138 w 5764"/>
              <a:gd name="T59" fmla="*/ 154 h 3480"/>
              <a:gd name="T60" fmla="*/ 1125 w 5764"/>
              <a:gd name="T61" fmla="*/ 174 h 3480"/>
              <a:gd name="T62" fmla="*/ 1114 w 5764"/>
              <a:gd name="T63" fmla="*/ 196 h 3480"/>
              <a:gd name="T64" fmla="*/ 1104 w 5764"/>
              <a:gd name="T65" fmla="*/ 196 h 3480"/>
              <a:gd name="T66" fmla="*/ 1092 w 5764"/>
              <a:gd name="T67" fmla="*/ 174 h 3480"/>
              <a:gd name="T68" fmla="*/ 1080 w 5764"/>
              <a:gd name="T69" fmla="*/ 154 h 3480"/>
              <a:gd name="T70" fmla="*/ 1065 w 5764"/>
              <a:gd name="T71" fmla="*/ 134 h 3480"/>
              <a:gd name="T72" fmla="*/ 1050 w 5764"/>
              <a:gd name="T73" fmla="*/ 115 h 3480"/>
              <a:gd name="T74" fmla="*/ 1024 w 5764"/>
              <a:gd name="T75" fmla="*/ 89 h 3480"/>
              <a:gd name="T76" fmla="*/ 1005 w 5764"/>
              <a:gd name="T77" fmla="*/ 74 h 3480"/>
              <a:gd name="T78" fmla="*/ 985 w 5764"/>
              <a:gd name="T79" fmla="*/ 59 h 3480"/>
              <a:gd name="T80" fmla="*/ 965 w 5764"/>
              <a:gd name="T81" fmla="*/ 46 h 3480"/>
              <a:gd name="T82" fmla="*/ 943 w 5764"/>
              <a:gd name="T83" fmla="*/ 35 h 3480"/>
              <a:gd name="T84" fmla="*/ 920 w 5764"/>
              <a:gd name="T85" fmla="*/ 25 h 3480"/>
              <a:gd name="T86" fmla="*/ 896 w 5764"/>
              <a:gd name="T87" fmla="*/ 16 h 3480"/>
              <a:gd name="T88" fmla="*/ 872 w 5764"/>
              <a:gd name="T89" fmla="*/ 10 h 3480"/>
              <a:gd name="T90" fmla="*/ 847 w 5764"/>
              <a:gd name="T91" fmla="*/ 5 h 3480"/>
              <a:gd name="T92" fmla="*/ 821 w 5764"/>
              <a:gd name="T93" fmla="*/ 2 h 3480"/>
              <a:gd name="T94" fmla="*/ 795 w 5764"/>
              <a:gd name="T95" fmla="*/ 0 h 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64" h="3480">
                <a:moveTo>
                  <a:pt x="0" y="0"/>
                </a:moveTo>
                <a:lnTo>
                  <a:pt x="0" y="434"/>
                </a:lnTo>
                <a:lnTo>
                  <a:pt x="0" y="869"/>
                </a:lnTo>
                <a:lnTo>
                  <a:pt x="0" y="1305"/>
                </a:lnTo>
                <a:lnTo>
                  <a:pt x="0" y="1740"/>
                </a:lnTo>
                <a:lnTo>
                  <a:pt x="0" y="2174"/>
                </a:lnTo>
                <a:lnTo>
                  <a:pt x="0" y="2609"/>
                </a:lnTo>
                <a:lnTo>
                  <a:pt x="0" y="3045"/>
                </a:lnTo>
                <a:lnTo>
                  <a:pt x="0" y="3480"/>
                </a:lnTo>
                <a:lnTo>
                  <a:pt x="721" y="3480"/>
                </a:lnTo>
                <a:lnTo>
                  <a:pt x="1441" y="3480"/>
                </a:lnTo>
                <a:lnTo>
                  <a:pt x="2162" y="3480"/>
                </a:lnTo>
                <a:lnTo>
                  <a:pt x="2882" y="3480"/>
                </a:lnTo>
                <a:lnTo>
                  <a:pt x="3603" y="3480"/>
                </a:lnTo>
                <a:lnTo>
                  <a:pt x="4323" y="3480"/>
                </a:lnTo>
                <a:lnTo>
                  <a:pt x="5044" y="3480"/>
                </a:lnTo>
                <a:lnTo>
                  <a:pt x="5764" y="3480"/>
                </a:lnTo>
                <a:lnTo>
                  <a:pt x="5764" y="3045"/>
                </a:lnTo>
                <a:lnTo>
                  <a:pt x="5764" y="2609"/>
                </a:lnTo>
                <a:lnTo>
                  <a:pt x="5764" y="2174"/>
                </a:lnTo>
                <a:lnTo>
                  <a:pt x="5764" y="1740"/>
                </a:lnTo>
                <a:lnTo>
                  <a:pt x="5764" y="1305"/>
                </a:lnTo>
                <a:lnTo>
                  <a:pt x="5764" y="869"/>
                </a:lnTo>
                <a:lnTo>
                  <a:pt x="5764" y="434"/>
                </a:lnTo>
                <a:lnTo>
                  <a:pt x="5764" y="0"/>
                </a:lnTo>
                <a:lnTo>
                  <a:pt x="5221" y="0"/>
                </a:lnTo>
                <a:lnTo>
                  <a:pt x="4678" y="0"/>
                </a:lnTo>
                <a:lnTo>
                  <a:pt x="4135" y="0"/>
                </a:lnTo>
                <a:lnTo>
                  <a:pt x="3592" y="0"/>
                </a:lnTo>
                <a:lnTo>
                  <a:pt x="3049" y="0"/>
                </a:lnTo>
                <a:lnTo>
                  <a:pt x="2507" y="0"/>
                </a:lnTo>
                <a:lnTo>
                  <a:pt x="1964" y="0"/>
                </a:lnTo>
                <a:lnTo>
                  <a:pt x="1422" y="0"/>
                </a:lnTo>
                <a:lnTo>
                  <a:pt x="1409" y="1"/>
                </a:lnTo>
                <a:lnTo>
                  <a:pt x="1396" y="2"/>
                </a:lnTo>
                <a:lnTo>
                  <a:pt x="1383" y="3"/>
                </a:lnTo>
                <a:lnTo>
                  <a:pt x="1370" y="5"/>
                </a:lnTo>
                <a:lnTo>
                  <a:pt x="1358" y="7"/>
                </a:lnTo>
                <a:lnTo>
                  <a:pt x="1345" y="10"/>
                </a:lnTo>
                <a:lnTo>
                  <a:pt x="1333" y="13"/>
                </a:lnTo>
                <a:lnTo>
                  <a:pt x="1321" y="16"/>
                </a:lnTo>
                <a:lnTo>
                  <a:pt x="1309" y="20"/>
                </a:lnTo>
                <a:lnTo>
                  <a:pt x="1297" y="25"/>
                </a:lnTo>
                <a:lnTo>
                  <a:pt x="1286" y="30"/>
                </a:lnTo>
                <a:lnTo>
                  <a:pt x="1274" y="35"/>
                </a:lnTo>
                <a:lnTo>
                  <a:pt x="1263" y="40"/>
                </a:lnTo>
                <a:lnTo>
                  <a:pt x="1253" y="46"/>
                </a:lnTo>
                <a:lnTo>
                  <a:pt x="1242" y="53"/>
                </a:lnTo>
                <a:lnTo>
                  <a:pt x="1232" y="59"/>
                </a:lnTo>
                <a:lnTo>
                  <a:pt x="1222" y="66"/>
                </a:lnTo>
                <a:lnTo>
                  <a:pt x="1212" y="74"/>
                </a:lnTo>
                <a:lnTo>
                  <a:pt x="1202" y="81"/>
                </a:lnTo>
                <a:lnTo>
                  <a:pt x="1193" y="89"/>
                </a:lnTo>
                <a:lnTo>
                  <a:pt x="1184" y="98"/>
                </a:lnTo>
                <a:lnTo>
                  <a:pt x="1176" y="106"/>
                </a:lnTo>
                <a:lnTo>
                  <a:pt x="1167" y="115"/>
                </a:lnTo>
                <a:lnTo>
                  <a:pt x="1159" y="124"/>
                </a:lnTo>
                <a:lnTo>
                  <a:pt x="1152" y="134"/>
                </a:lnTo>
                <a:lnTo>
                  <a:pt x="1145" y="144"/>
                </a:lnTo>
                <a:lnTo>
                  <a:pt x="1138" y="154"/>
                </a:lnTo>
                <a:lnTo>
                  <a:pt x="1131" y="164"/>
                </a:lnTo>
                <a:lnTo>
                  <a:pt x="1125" y="174"/>
                </a:lnTo>
                <a:lnTo>
                  <a:pt x="1119" y="185"/>
                </a:lnTo>
                <a:lnTo>
                  <a:pt x="1114" y="196"/>
                </a:lnTo>
                <a:lnTo>
                  <a:pt x="1109" y="207"/>
                </a:lnTo>
                <a:lnTo>
                  <a:pt x="1104" y="196"/>
                </a:lnTo>
                <a:lnTo>
                  <a:pt x="1098" y="185"/>
                </a:lnTo>
                <a:lnTo>
                  <a:pt x="1092" y="174"/>
                </a:lnTo>
                <a:lnTo>
                  <a:pt x="1086" y="164"/>
                </a:lnTo>
                <a:lnTo>
                  <a:pt x="1080" y="154"/>
                </a:lnTo>
                <a:lnTo>
                  <a:pt x="1073" y="144"/>
                </a:lnTo>
                <a:lnTo>
                  <a:pt x="1065" y="134"/>
                </a:lnTo>
                <a:lnTo>
                  <a:pt x="1058" y="124"/>
                </a:lnTo>
                <a:lnTo>
                  <a:pt x="1050" y="115"/>
                </a:lnTo>
                <a:lnTo>
                  <a:pt x="1042" y="106"/>
                </a:lnTo>
                <a:lnTo>
                  <a:pt x="1024" y="89"/>
                </a:lnTo>
                <a:lnTo>
                  <a:pt x="1015" y="81"/>
                </a:lnTo>
                <a:lnTo>
                  <a:pt x="1005" y="74"/>
                </a:lnTo>
                <a:lnTo>
                  <a:pt x="996" y="66"/>
                </a:lnTo>
                <a:lnTo>
                  <a:pt x="985" y="59"/>
                </a:lnTo>
                <a:lnTo>
                  <a:pt x="975" y="53"/>
                </a:lnTo>
                <a:lnTo>
                  <a:pt x="965" y="46"/>
                </a:lnTo>
                <a:lnTo>
                  <a:pt x="954" y="40"/>
                </a:lnTo>
                <a:lnTo>
                  <a:pt x="943" y="35"/>
                </a:lnTo>
                <a:lnTo>
                  <a:pt x="931" y="30"/>
                </a:lnTo>
                <a:lnTo>
                  <a:pt x="920" y="25"/>
                </a:lnTo>
                <a:lnTo>
                  <a:pt x="908" y="20"/>
                </a:lnTo>
                <a:lnTo>
                  <a:pt x="896" y="16"/>
                </a:lnTo>
                <a:lnTo>
                  <a:pt x="884" y="13"/>
                </a:lnTo>
                <a:lnTo>
                  <a:pt x="872" y="10"/>
                </a:lnTo>
                <a:lnTo>
                  <a:pt x="860" y="7"/>
                </a:lnTo>
                <a:lnTo>
                  <a:pt x="847" y="5"/>
                </a:lnTo>
                <a:lnTo>
                  <a:pt x="834" y="3"/>
                </a:lnTo>
                <a:lnTo>
                  <a:pt x="821" y="2"/>
                </a:lnTo>
                <a:lnTo>
                  <a:pt x="808" y="1"/>
                </a:lnTo>
                <a:lnTo>
                  <a:pt x="7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00000" y="2998800"/>
            <a:ext cx="3960000" cy="18000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00000" y="4942800"/>
            <a:ext cx="3960000" cy="756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7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1656184" cy="5338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5148064" y="1341438"/>
            <a:ext cx="3995936" cy="5516562"/>
          </a:xfrm>
          <a:custGeom>
            <a:avLst/>
            <a:gdLst>
              <a:gd name="T0" fmla="*/ 628 w 2510"/>
              <a:gd name="T1" fmla="*/ 0 h 3477"/>
              <a:gd name="T2" fmla="*/ 1883 w 2510"/>
              <a:gd name="T3" fmla="*/ 0 h 3477"/>
              <a:gd name="T4" fmla="*/ 2510 w 2510"/>
              <a:gd name="T5" fmla="*/ 434 h 3477"/>
              <a:gd name="T6" fmla="*/ 2510 w 2510"/>
              <a:gd name="T7" fmla="*/ 1303 h 3477"/>
              <a:gd name="T8" fmla="*/ 2510 w 2510"/>
              <a:gd name="T9" fmla="*/ 2172 h 3477"/>
              <a:gd name="T10" fmla="*/ 2510 w 2510"/>
              <a:gd name="T11" fmla="*/ 3042 h 3477"/>
              <a:gd name="T12" fmla="*/ 1883 w 2510"/>
              <a:gd name="T13" fmla="*/ 3477 h 3477"/>
              <a:gd name="T14" fmla="*/ 628 w 2510"/>
              <a:gd name="T15" fmla="*/ 3477 h 3477"/>
              <a:gd name="T16" fmla="*/ 0 w 2510"/>
              <a:gd name="T17" fmla="*/ 3023 h 3477"/>
              <a:gd name="T18" fmla="*/ 0 w 2510"/>
              <a:gd name="T19" fmla="*/ 2115 h 3477"/>
              <a:gd name="T20" fmla="*/ 0 w 2510"/>
              <a:gd name="T21" fmla="*/ 1649 h 3477"/>
              <a:gd name="T22" fmla="*/ 3 w 2510"/>
              <a:gd name="T23" fmla="*/ 1623 h 3477"/>
              <a:gd name="T24" fmla="*/ 7 w 2510"/>
              <a:gd name="T25" fmla="*/ 1597 h 3477"/>
              <a:gd name="T26" fmla="*/ 13 w 2510"/>
              <a:gd name="T27" fmla="*/ 1573 h 3477"/>
              <a:gd name="T28" fmla="*/ 20 w 2510"/>
              <a:gd name="T29" fmla="*/ 1549 h 3477"/>
              <a:gd name="T30" fmla="*/ 29 w 2510"/>
              <a:gd name="T31" fmla="*/ 1525 h 3477"/>
              <a:gd name="T32" fmla="*/ 40 w 2510"/>
              <a:gd name="T33" fmla="*/ 1503 h 3477"/>
              <a:gd name="T34" fmla="*/ 52 w 2510"/>
              <a:gd name="T35" fmla="*/ 1482 h 3477"/>
              <a:gd name="T36" fmla="*/ 66 w 2510"/>
              <a:gd name="T37" fmla="*/ 1461 h 3477"/>
              <a:gd name="T38" fmla="*/ 81 w 2510"/>
              <a:gd name="T39" fmla="*/ 1442 h 3477"/>
              <a:gd name="T40" fmla="*/ 97 w 2510"/>
              <a:gd name="T41" fmla="*/ 1424 h 3477"/>
              <a:gd name="T42" fmla="*/ 115 w 2510"/>
              <a:gd name="T43" fmla="*/ 1407 h 3477"/>
              <a:gd name="T44" fmla="*/ 133 w 2510"/>
              <a:gd name="T45" fmla="*/ 1392 h 3477"/>
              <a:gd name="T46" fmla="*/ 153 w 2510"/>
              <a:gd name="T47" fmla="*/ 1377 h 3477"/>
              <a:gd name="T48" fmla="*/ 174 w 2510"/>
              <a:gd name="T49" fmla="*/ 1365 h 3477"/>
              <a:gd name="T50" fmla="*/ 196 w 2510"/>
              <a:gd name="T51" fmla="*/ 1353 h 3477"/>
              <a:gd name="T52" fmla="*/ 196 w 2510"/>
              <a:gd name="T53" fmla="*/ 1343 h 3477"/>
              <a:gd name="T54" fmla="*/ 174 w 2510"/>
              <a:gd name="T55" fmla="*/ 1332 h 3477"/>
              <a:gd name="T56" fmla="*/ 153 w 2510"/>
              <a:gd name="T57" fmla="*/ 1319 h 3477"/>
              <a:gd name="T58" fmla="*/ 133 w 2510"/>
              <a:gd name="T59" fmla="*/ 1305 h 3477"/>
              <a:gd name="T60" fmla="*/ 115 w 2510"/>
              <a:gd name="T61" fmla="*/ 1290 h 3477"/>
              <a:gd name="T62" fmla="*/ 89 w 2510"/>
              <a:gd name="T63" fmla="*/ 1264 h 3477"/>
              <a:gd name="T64" fmla="*/ 73 w 2510"/>
              <a:gd name="T65" fmla="*/ 1245 h 3477"/>
              <a:gd name="T66" fmla="*/ 59 w 2510"/>
              <a:gd name="T67" fmla="*/ 1225 h 3477"/>
              <a:gd name="T68" fmla="*/ 46 w 2510"/>
              <a:gd name="T69" fmla="*/ 1204 h 3477"/>
              <a:gd name="T70" fmla="*/ 34 w 2510"/>
              <a:gd name="T71" fmla="*/ 1182 h 3477"/>
              <a:gd name="T72" fmla="*/ 24 w 2510"/>
              <a:gd name="T73" fmla="*/ 1160 h 3477"/>
              <a:gd name="T74" fmla="*/ 16 w 2510"/>
              <a:gd name="T75" fmla="*/ 1136 h 3477"/>
              <a:gd name="T76" fmla="*/ 9 w 2510"/>
              <a:gd name="T77" fmla="*/ 1112 h 3477"/>
              <a:gd name="T78" fmla="*/ 4 w 2510"/>
              <a:gd name="T79" fmla="*/ 1087 h 3477"/>
              <a:gd name="T80" fmla="*/ 1 w 2510"/>
              <a:gd name="T81" fmla="*/ 1061 h 3477"/>
              <a:gd name="T82" fmla="*/ 0 w 2510"/>
              <a:gd name="T83" fmla="*/ 1035 h 3477"/>
              <a:gd name="T84" fmla="*/ 0 w 2510"/>
              <a:gd name="T85" fmla="*/ 0 h 3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0" h="3477">
                <a:moveTo>
                  <a:pt x="0" y="0"/>
                </a:moveTo>
                <a:lnTo>
                  <a:pt x="628" y="0"/>
                </a:lnTo>
                <a:lnTo>
                  <a:pt x="1255" y="0"/>
                </a:lnTo>
                <a:lnTo>
                  <a:pt x="1883" y="0"/>
                </a:lnTo>
                <a:lnTo>
                  <a:pt x="2510" y="0"/>
                </a:lnTo>
                <a:lnTo>
                  <a:pt x="2510" y="434"/>
                </a:lnTo>
                <a:lnTo>
                  <a:pt x="2510" y="868"/>
                </a:lnTo>
                <a:lnTo>
                  <a:pt x="2510" y="1303"/>
                </a:lnTo>
                <a:lnTo>
                  <a:pt x="2510" y="1738"/>
                </a:lnTo>
                <a:lnTo>
                  <a:pt x="2510" y="2172"/>
                </a:lnTo>
                <a:lnTo>
                  <a:pt x="2510" y="2607"/>
                </a:lnTo>
                <a:lnTo>
                  <a:pt x="2510" y="3042"/>
                </a:lnTo>
                <a:lnTo>
                  <a:pt x="2510" y="3477"/>
                </a:lnTo>
                <a:lnTo>
                  <a:pt x="1883" y="3477"/>
                </a:lnTo>
                <a:lnTo>
                  <a:pt x="1255" y="3477"/>
                </a:lnTo>
                <a:lnTo>
                  <a:pt x="628" y="3477"/>
                </a:lnTo>
                <a:lnTo>
                  <a:pt x="0" y="3477"/>
                </a:lnTo>
                <a:lnTo>
                  <a:pt x="0" y="3023"/>
                </a:lnTo>
                <a:lnTo>
                  <a:pt x="0" y="2569"/>
                </a:lnTo>
                <a:lnTo>
                  <a:pt x="0" y="2115"/>
                </a:lnTo>
                <a:lnTo>
                  <a:pt x="0" y="1662"/>
                </a:lnTo>
                <a:lnTo>
                  <a:pt x="0" y="1649"/>
                </a:lnTo>
                <a:lnTo>
                  <a:pt x="1" y="1636"/>
                </a:lnTo>
                <a:lnTo>
                  <a:pt x="3" y="1623"/>
                </a:lnTo>
                <a:lnTo>
                  <a:pt x="4" y="1610"/>
                </a:lnTo>
                <a:lnTo>
                  <a:pt x="7" y="1597"/>
                </a:lnTo>
                <a:lnTo>
                  <a:pt x="9" y="1585"/>
                </a:lnTo>
                <a:lnTo>
                  <a:pt x="13" y="1573"/>
                </a:lnTo>
                <a:lnTo>
                  <a:pt x="16" y="1561"/>
                </a:lnTo>
                <a:lnTo>
                  <a:pt x="20" y="1549"/>
                </a:lnTo>
                <a:lnTo>
                  <a:pt x="24" y="1537"/>
                </a:lnTo>
                <a:lnTo>
                  <a:pt x="29" y="1525"/>
                </a:lnTo>
                <a:lnTo>
                  <a:pt x="34" y="1514"/>
                </a:lnTo>
                <a:lnTo>
                  <a:pt x="40" y="1503"/>
                </a:lnTo>
                <a:lnTo>
                  <a:pt x="46" y="1492"/>
                </a:lnTo>
                <a:lnTo>
                  <a:pt x="52" y="1482"/>
                </a:lnTo>
                <a:lnTo>
                  <a:pt x="59" y="1471"/>
                </a:lnTo>
                <a:lnTo>
                  <a:pt x="66" y="1461"/>
                </a:lnTo>
                <a:lnTo>
                  <a:pt x="73" y="1452"/>
                </a:lnTo>
                <a:lnTo>
                  <a:pt x="81" y="1442"/>
                </a:lnTo>
                <a:lnTo>
                  <a:pt x="89" y="1433"/>
                </a:lnTo>
                <a:lnTo>
                  <a:pt x="97" y="1424"/>
                </a:lnTo>
                <a:lnTo>
                  <a:pt x="106" y="1415"/>
                </a:lnTo>
                <a:lnTo>
                  <a:pt x="115" y="1407"/>
                </a:lnTo>
                <a:lnTo>
                  <a:pt x="124" y="1399"/>
                </a:lnTo>
                <a:lnTo>
                  <a:pt x="133" y="1392"/>
                </a:lnTo>
                <a:lnTo>
                  <a:pt x="143" y="1384"/>
                </a:lnTo>
                <a:lnTo>
                  <a:pt x="153" y="1377"/>
                </a:lnTo>
                <a:lnTo>
                  <a:pt x="163" y="1371"/>
                </a:lnTo>
                <a:lnTo>
                  <a:pt x="174" y="1365"/>
                </a:lnTo>
                <a:lnTo>
                  <a:pt x="185" y="1359"/>
                </a:lnTo>
                <a:lnTo>
                  <a:pt x="196" y="1353"/>
                </a:lnTo>
                <a:lnTo>
                  <a:pt x="207" y="1348"/>
                </a:lnTo>
                <a:lnTo>
                  <a:pt x="196" y="1343"/>
                </a:lnTo>
                <a:lnTo>
                  <a:pt x="185" y="1338"/>
                </a:lnTo>
                <a:lnTo>
                  <a:pt x="174" y="1332"/>
                </a:lnTo>
                <a:lnTo>
                  <a:pt x="163" y="1326"/>
                </a:lnTo>
                <a:lnTo>
                  <a:pt x="153" y="1319"/>
                </a:lnTo>
                <a:lnTo>
                  <a:pt x="143" y="1312"/>
                </a:lnTo>
                <a:lnTo>
                  <a:pt x="133" y="1305"/>
                </a:lnTo>
                <a:lnTo>
                  <a:pt x="124" y="1297"/>
                </a:lnTo>
                <a:lnTo>
                  <a:pt x="115" y="1290"/>
                </a:lnTo>
                <a:lnTo>
                  <a:pt x="106" y="1281"/>
                </a:lnTo>
                <a:lnTo>
                  <a:pt x="89" y="1264"/>
                </a:lnTo>
                <a:lnTo>
                  <a:pt x="81" y="1255"/>
                </a:lnTo>
                <a:lnTo>
                  <a:pt x="73" y="1245"/>
                </a:lnTo>
                <a:lnTo>
                  <a:pt x="66" y="1235"/>
                </a:lnTo>
                <a:lnTo>
                  <a:pt x="59" y="1225"/>
                </a:lnTo>
                <a:lnTo>
                  <a:pt x="52" y="1215"/>
                </a:lnTo>
                <a:lnTo>
                  <a:pt x="46" y="1204"/>
                </a:lnTo>
                <a:lnTo>
                  <a:pt x="40" y="1194"/>
                </a:lnTo>
                <a:lnTo>
                  <a:pt x="34" y="1182"/>
                </a:lnTo>
                <a:lnTo>
                  <a:pt x="29" y="1171"/>
                </a:lnTo>
                <a:lnTo>
                  <a:pt x="24" y="1160"/>
                </a:lnTo>
                <a:lnTo>
                  <a:pt x="20" y="1148"/>
                </a:lnTo>
                <a:lnTo>
                  <a:pt x="16" y="1136"/>
                </a:lnTo>
                <a:lnTo>
                  <a:pt x="13" y="1124"/>
                </a:lnTo>
                <a:lnTo>
                  <a:pt x="9" y="1112"/>
                </a:lnTo>
                <a:lnTo>
                  <a:pt x="7" y="1099"/>
                </a:lnTo>
                <a:lnTo>
                  <a:pt x="4" y="1087"/>
                </a:lnTo>
                <a:lnTo>
                  <a:pt x="3" y="1074"/>
                </a:lnTo>
                <a:lnTo>
                  <a:pt x="1" y="1061"/>
                </a:lnTo>
                <a:lnTo>
                  <a:pt x="0" y="1048"/>
                </a:lnTo>
                <a:lnTo>
                  <a:pt x="0" y="1035"/>
                </a:lnTo>
                <a:lnTo>
                  <a:pt x="0" y="5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00000" y="2059200"/>
            <a:ext cx="360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0" y="2059200"/>
            <a:ext cx="360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2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o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2059200"/>
            <a:ext cx="7344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6C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00000" y="2564904"/>
            <a:ext cx="7344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9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2059200"/>
            <a:ext cx="3600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6C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00000" y="2564904"/>
            <a:ext cx="3600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0" y="2059200"/>
            <a:ext cx="36000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6C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0" y="2564904"/>
            <a:ext cx="3600000" cy="34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so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1342800"/>
            <a:ext cx="7344000" cy="468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elaFpa_väri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  <p:sp>
        <p:nvSpPr>
          <p:cNvPr id="9" name="Freeform 6"/>
          <p:cNvSpPr>
            <a:spLocks/>
          </p:cNvSpPr>
          <p:nvPr userDrawn="1"/>
        </p:nvSpPr>
        <p:spPr bwMode="auto">
          <a:xfrm>
            <a:off x="0" y="233273"/>
            <a:ext cx="335042" cy="990780"/>
          </a:xfrm>
          <a:custGeom>
            <a:avLst/>
            <a:gdLst>
              <a:gd name="T0" fmla="*/ 973 w 1028"/>
              <a:gd name="T1" fmla="*/ 1496 h 3041"/>
              <a:gd name="T2" fmla="*/ 893 w 1028"/>
              <a:gd name="T3" fmla="*/ 1457 h 3041"/>
              <a:gd name="T4" fmla="*/ 816 w 1028"/>
              <a:gd name="T5" fmla="*/ 1412 h 3041"/>
              <a:gd name="T6" fmla="*/ 741 w 1028"/>
              <a:gd name="T7" fmla="*/ 1363 h 3041"/>
              <a:gd name="T8" fmla="*/ 646 w 1028"/>
              <a:gd name="T9" fmla="*/ 1292 h 3041"/>
              <a:gd name="T10" fmla="*/ 577 w 1028"/>
              <a:gd name="T11" fmla="*/ 1236 h 3041"/>
              <a:gd name="T12" fmla="*/ 512 w 1028"/>
              <a:gd name="T13" fmla="*/ 1175 h 3041"/>
              <a:gd name="T14" fmla="*/ 450 w 1028"/>
              <a:gd name="T15" fmla="*/ 1111 h 3041"/>
              <a:gd name="T16" fmla="*/ 391 w 1028"/>
              <a:gd name="T17" fmla="*/ 1043 h 3041"/>
              <a:gd name="T18" fmla="*/ 336 w 1028"/>
              <a:gd name="T19" fmla="*/ 972 h 3041"/>
              <a:gd name="T20" fmla="*/ 285 w 1028"/>
              <a:gd name="T21" fmla="*/ 899 h 3041"/>
              <a:gd name="T22" fmla="*/ 238 w 1028"/>
              <a:gd name="T23" fmla="*/ 823 h 3041"/>
              <a:gd name="T24" fmla="*/ 194 w 1028"/>
              <a:gd name="T25" fmla="*/ 744 h 3041"/>
              <a:gd name="T26" fmla="*/ 154 w 1028"/>
              <a:gd name="T27" fmla="*/ 663 h 3041"/>
              <a:gd name="T28" fmla="*/ 118 w 1028"/>
              <a:gd name="T29" fmla="*/ 578 h 3041"/>
              <a:gd name="T30" fmla="*/ 88 w 1028"/>
              <a:gd name="T31" fmla="*/ 493 h 3041"/>
              <a:gd name="T32" fmla="*/ 61 w 1028"/>
              <a:gd name="T33" fmla="*/ 404 h 3041"/>
              <a:gd name="T34" fmla="*/ 38 w 1028"/>
              <a:gd name="T35" fmla="*/ 314 h 3041"/>
              <a:gd name="T36" fmla="*/ 21 w 1028"/>
              <a:gd name="T37" fmla="*/ 221 h 3041"/>
              <a:gd name="T38" fmla="*/ 9 w 1028"/>
              <a:gd name="T39" fmla="*/ 128 h 3041"/>
              <a:gd name="T40" fmla="*/ 1 w 1028"/>
              <a:gd name="T41" fmla="*/ 33 h 3041"/>
              <a:gd name="T42" fmla="*/ 0 w 1028"/>
              <a:gd name="T43" fmla="*/ 1521 h 3041"/>
              <a:gd name="T44" fmla="*/ 1 w 1028"/>
              <a:gd name="T45" fmla="*/ 3009 h 3041"/>
              <a:gd name="T46" fmla="*/ 9 w 1028"/>
              <a:gd name="T47" fmla="*/ 2914 h 3041"/>
              <a:gd name="T48" fmla="*/ 21 w 1028"/>
              <a:gd name="T49" fmla="*/ 2820 h 3041"/>
              <a:gd name="T50" fmla="*/ 38 w 1028"/>
              <a:gd name="T51" fmla="*/ 2728 h 3041"/>
              <a:gd name="T52" fmla="*/ 61 w 1028"/>
              <a:gd name="T53" fmla="*/ 2638 h 3041"/>
              <a:gd name="T54" fmla="*/ 88 w 1028"/>
              <a:gd name="T55" fmla="*/ 2550 h 3041"/>
              <a:gd name="T56" fmla="*/ 118 w 1028"/>
              <a:gd name="T57" fmla="*/ 2463 h 3041"/>
              <a:gd name="T58" fmla="*/ 154 w 1028"/>
              <a:gd name="T59" fmla="*/ 2380 h 3041"/>
              <a:gd name="T60" fmla="*/ 194 w 1028"/>
              <a:gd name="T61" fmla="*/ 2298 h 3041"/>
              <a:gd name="T62" fmla="*/ 238 w 1028"/>
              <a:gd name="T63" fmla="*/ 2219 h 3041"/>
              <a:gd name="T64" fmla="*/ 285 w 1028"/>
              <a:gd name="T65" fmla="*/ 2142 h 3041"/>
              <a:gd name="T66" fmla="*/ 336 w 1028"/>
              <a:gd name="T67" fmla="*/ 2069 h 3041"/>
              <a:gd name="T68" fmla="*/ 391 w 1028"/>
              <a:gd name="T69" fmla="*/ 1998 h 3041"/>
              <a:gd name="T70" fmla="*/ 450 w 1028"/>
              <a:gd name="T71" fmla="*/ 1932 h 3041"/>
              <a:gd name="T72" fmla="*/ 512 w 1028"/>
              <a:gd name="T73" fmla="*/ 1868 h 3041"/>
              <a:gd name="T74" fmla="*/ 600 w 1028"/>
              <a:gd name="T75" fmla="*/ 1787 h 3041"/>
              <a:gd name="T76" fmla="*/ 668 w 1028"/>
              <a:gd name="T77" fmla="*/ 1731 h 3041"/>
              <a:gd name="T78" fmla="*/ 741 w 1028"/>
              <a:gd name="T79" fmla="*/ 1678 h 3041"/>
              <a:gd name="T80" fmla="*/ 816 w 1028"/>
              <a:gd name="T81" fmla="*/ 1630 h 3041"/>
              <a:gd name="T82" fmla="*/ 893 w 1028"/>
              <a:gd name="T83" fmla="*/ 1586 h 3041"/>
              <a:gd name="T84" fmla="*/ 973 w 1028"/>
              <a:gd name="T85" fmla="*/ 1546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8" h="3041">
                <a:moveTo>
                  <a:pt x="1028" y="1521"/>
                </a:moveTo>
                <a:lnTo>
                  <a:pt x="1001" y="1508"/>
                </a:lnTo>
                <a:lnTo>
                  <a:pt x="973" y="1496"/>
                </a:lnTo>
                <a:lnTo>
                  <a:pt x="947" y="1484"/>
                </a:lnTo>
                <a:lnTo>
                  <a:pt x="920" y="1470"/>
                </a:lnTo>
                <a:lnTo>
                  <a:pt x="893" y="1457"/>
                </a:lnTo>
                <a:lnTo>
                  <a:pt x="867" y="1442"/>
                </a:lnTo>
                <a:lnTo>
                  <a:pt x="841" y="1427"/>
                </a:lnTo>
                <a:lnTo>
                  <a:pt x="816" y="1412"/>
                </a:lnTo>
                <a:lnTo>
                  <a:pt x="790" y="1396"/>
                </a:lnTo>
                <a:lnTo>
                  <a:pt x="765" y="1380"/>
                </a:lnTo>
                <a:lnTo>
                  <a:pt x="741" y="1363"/>
                </a:lnTo>
                <a:lnTo>
                  <a:pt x="717" y="1346"/>
                </a:lnTo>
                <a:lnTo>
                  <a:pt x="668" y="1311"/>
                </a:lnTo>
                <a:lnTo>
                  <a:pt x="646" y="1292"/>
                </a:lnTo>
                <a:lnTo>
                  <a:pt x="622" y="1274"/>
                </a:lnTo>
                <a:lnTo>
                  <a:pt x="600" y="1255"/>
                </a:lnTo>
                <a:lnTo>
                  <a:pt x="577" y="1236"/>
                </a:lnTo>
                <a:lnTo>
                  <a:pt x="555" y="1216"/>
                </a:lnTo>
                <a:lnTo>
                  <a:pt x="533" y="1195"/>
                </a:lnTo>
                <a:lnTo>
                  <a:pt x="512" y="1175"/>
                </a:lnTo>
                <a:lnTo>
                  <a:pt x="491" y="1154"/>
                </a:lnTo>
                <a:lnTo>
                  <a:pt x="470" y="1132"/>
                </a:lnTo>
                <a:lnTo>
                  <a:pt x="450" y="1111"/>
                </a:lnTo>
                <a:lnTo>
                  <a:pt x="431" y="1088"/>
                </a:lnTo>
                <a:lnTo>
                  <a:pt x="410" y="1066"/>
                </a:lnTo>
                <a:lnTo>
                  <a:pt x="391" y="1043"/>
                </a:lnTo>
                <a:lnTo>
                  <a:pt x="373" y="1020"/>
                </a:lnTo>
                <a:lnTo>
                  <a:pt x="354" y="996"/>
                </a:lnTo>
                <a:lnTo>
                  <a:pt x="336" y="972"/>
                </a:lnTo>
                <a:lnTo>
                  <a:pt x="319" y="949"/>
                </a:lnTo>
                <a:lnTo>
                  <a:pt x="302" y="924"/>
                </a:lnTo>
                <a:lnTo>
                  <a:pt x="285" y="899"/>
                </a:lnTo>
                <a:lnTo>
                  <a:pt x="268" y="874"/>
                </a:lnTo>
                <a:lnTo>
                  <a:pt x="252" y="848"/>
                </a:lnTo>
                <a:lnTo>
                  <a:pt x="238" y="823"/>
                </a:lnTo>
                <a:lnTo>
                  <a:pt x="222" y="797"/>
                </a:lnTo>
                <a:lnTo>
                  <a:pt x="207" y="771"/>
                </a:lnTo>
                <a:lnTo>
                  <a:pt x="194" y="744"/>
                </a:lnTo>
                <a:lnTo>
                  <a:pt x="180" y="717"/>
                </a:lnTo>
                <a:lnTo>
                  <a:pt x="167" y="690"/>
                </a:lnTo>
                <a:lnTo>
                  <a:pt x="154" y="663"/>
                </a:lnTo>
                <a:lnTo>
                  <a:pt x="142" y="634"/>
                </a:lnTo>
                <a:lnTo>
                  <a:pt x="130" y="606"/>
                </a:lnTo>
                <a:lnTo>
                  <a:pt x="118" y="578"/>
                </a:lnTo>
                <a:lnTo>
                  <a:pt x="107" y="550"/>
                </a:lnTo>
                <a:lnTo>
                  <a:pt x="97" y="521"/>
                </a:lnTo>
                <a:lnTo>
                  <a:pt x="88" y="493"/>
                </a:lnTo>
                <a:lnTo>
                  <a:pt x="78" y="463"/>
                </a:lnTo>
                <a:lnTo>
                  <a:pt x="69" y="434"/>
                </a:lnTo>
                <a:lnTo>
                  <a:pt x="61" y="404"/>
                </a:lnTo>
                <a:lnTo>
                  <a:pt x="53" y="374"/>
                </a:lnTo>
                <a:lnTo>
                  <a:pt x="45" y="344"/>
                </a:lnTo>
                <a:lnTo>
                  <a:pt x="38" y="314"/>
                </a:lnTo>
                <a:lnTo>
                  <a:pt x="33" y="283"/>
                </a:lnTo>
                <a:lnTo>
                  <a:pt x="27" y="253"/>
                </a:lnTo>
                <a:lnTo>
                  <a:pt x="21" y="221"/>
                </a:lnTo>
                <a:lnTo>
                  <a:pt x="17" y="191"/>
                </a:lnTo>
                <a:lnTo>
                  <a:pt x="12" y="159"/>
                </a:lnTo>
                <a:lnTo>
                  <a:pt x="9" y="128"/>
                </a:lnTo>
                <a:lnTo>
                  <a:pt x="6" y="96"/>
                </a:lnTo>
                <a:lnTo>
                  <a:pt x="3" y="65"/>
                </a:lnTo>
                <a:lnTo>
                  <a:pt x="1" y="33"/>
                </a:lnTo>
                <a:lnTo>
                  <a:pt x="0" y="0"/>
                </a:lnTo>
                <a:lnTo>
                  <a:pt x="0" y="761"/>
                </a:lnTo>
                <a:lnTo>
                  <a:pt x="0" y="1521"/>
                </a:lnTo>
                <a:lnTo>
                  <a:pt x="0" y="2281"/>
                </a:lnTo>
                <a:lnTo>
                  <a:pt x="0" y="3041"/>
                </a:lnTo>
                <a:lnTo>
                  <a:pt x="1" y="3009"/>
                </a:lnTo>
                <a:lnTo>
                  <a:pt x="3" y="2977"/>
                </a:lnTo>
                <a:lnTo>
                  <a:pt x="6" y="2945"/>
                </a:lnTo>
                <a:lnTo>
                  <a:pt x="9" y="2914"/>
                </a:lnTo>
                <a:lnTo>
                  <a:pt x="12" y="2882"/>
                </a:lnTo>
                <a:lnTo>
                  <a:pt x="17" y="2851"/>
                </a:lnTo>
                <a:lnTo>
                  <a:pt x="21" y="2820"/>
                </a:lnTo>
                <a:lnTo>
                  <a:pt x="27" y="2789"/>
                </a:lnTo>
                <a:lnTo>
                  <a:pt x="33" y="2758"/>
                </a:lnTo>
                <a:lnTo>
                  <a:pt x="38" y="2728"/>
                </a:lnTo>
                <a:lnTo>
                  <a:pt x="45" y="2698"/>
                </a:lnTo>
                <a:lnTo>
                  <a:pt x="53" y="2668"/>
                </a:lnTo>
                <a:lnTo>
                  <a:pt x="61" y="2638"/>
                </a:lnTo>
                <a:lnTo>
                  <a:pt x="69" y="2609"/>
                </a:lnTo>
                <a:lnTo>
                  <a:pt x="78" y="2579"/>
                </a:lnTo>
                <a:lnTo>
                  <a:pt x="88" y="2550"/>
                </a:lnTo>
                <a:lnTo>
                  <a:pt x="97" y="2521"/>
                </a:lnTo>
                <a:lnTo>
                  <a:pt x="107" y="2491"/>
                </a:lnTo>
                <a:lnTo>
                  <a:pt x="118" y="2463"/>
                </a:lnTo>
                <a:lnTo>
                  <a:pt x="130" y="2435"/>
                </a:lnTo>
                <a:lnTo>
                  <a:pt x="142" y="2407"/>
                </a:lnTo>
                <a:lnTo>
                  <a:pt x="154" y="2380"/>
                </a:lnTo>
                <a:lnTo>
                  <a:pt x="167" y="2352"/>
                </a:lnTo>
                <a:lnTo>
                  <a:pt x="180" y="2325"/>
                </a:lnTo>
                <a:lnTo>
                  <a:pt x="194" y="2298"/>
                </a:lnTo>
                <a:lnTo>
                  <a:pt x="207" y="2272"/>
                </a:lnTo>
                <a:lnTo>
                  <a:pt x="222" y="2245"/>
                </a:lnTo>
                <a:lnTo>
                  <a:pt x="238" y="2219"/>
                </a:lnTo>
                <a:lnTo>
                  <a:pt x="252" y="2193"/>
                </a:lnTo>
                <a:lnTo>
                  <a:pt x="268" y="2168"/>
                </a:lnTo>
                <a:lnTo>
                  <a:pt x="285" y="2142"/>
                </a:lnTo>
                <a:lnTo>
                  <a:pt x="302" y="2118"/>
                </a:lnTo>
                <a:lnTo>
                  <a:pt x="319" y="2094"/>
                </a:lnTo>
                <a:lnTo>
                  <a:pt x="336" y="2069"/>
                </a:lnTo>
                <a:lnTo>
                  <a:pt x="354" y="2046"/>
                </a:lnTo>
                <a:lnTo>
                  <a:pt x="373" y="2022"/>
                </a:lnTo>
                <a:lnTo>
                  <a:pt x="391" y="1998"/>
                </a:lnTo>
                <a:lnTo>
                  <a:pt x="410" y="1976"/>
                </a:lnTo>
                <a:lnTo>
                  <a:pt x="431" y="1953"/>
                </a:lnTo>
                <a:lnTo>
                  <a:pt x="450" y="1932"/>
                </a:lnTo>
                <a:lnTo>
                  <a:pt x="470" y="1909"/>
                </a:lnTo>
                <a:lnTo>
                  <a:pt x="491" y="1888"/>
                </a:lnTo>
                <a:lnTo>
                  <a:pt x="512" y="1868"/>
                </a:lnTo>
                <a:lnTo>
                  <a:pt x="533" y="1846"/>
                </a:lnTo>
                <a:lnTo>
                  <a:pt x="577" y="1807"/>
                </a:lnTo>
                <a:lnTo>
                  <a:pt x="600" y="1787"/>
                </a:lnTo>
                <a:lnTo>
                  <a:pt x="622" y="1767"/>
                </a:lnTo>
                <a:lnTo>
                  <a:pt x="646" y="1749"/>
                </a:lnTo>
                <a:lnTo>
                  <a:pt x="668" y="1731"/>
                </a:lnTo>
                <a:lnTo>
                  <a:pt x="692" y="1713"/>
                </a:lnTo>
                <a:lnTo>
                  <a:pt x="717" y="1695"/>
                </a:lnTo>
                <a:lnTo>
                  <a:pt x="741" y="1678"/>
                </a:lnTo>
                <a:lnTo>
                  <a:pt x="765" y="1662"/>
                </a:lnTo>
                <a:lnTo>
                  <a:pt x="790" y="1646"/>
                </a:lnTo>
                <a:lnTo>
                  <a:pt x="816" y="1630"/>
                </a:lnTo>
                <a:lnTo>
                  <a:pt x="841" y="1615"/>
                </a:lnTo>
                <a:lnTo>
                  <a:pt x="867" y="1600"/>
                </a:lnTo>
                <a:lnTo>
                  <a:pt x="893" y="1586"/>
                </a:lnTo>
                <a:lnTo>
                  <a:pt x="920" y="1571"/>
                </a:lnTo>
                <a:lnTo>
                  <a:pt x="947" y="1558"/>
                </a:lnTo>
                <a:lnTo>
                  <a:pt x="973" y="1546"/>
                </a:lnTo>
                <a:lnTo>
                  <a:pt x="1001" y="1533"/>
                </a:lnTo>
                <a:lnTo>
                  <a:pt x="1028" y="15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7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/>
        </p:nvSpPr>
        <p:spPr bwMode="auto">
          <a:xfrm>
            <a:off x="0" y="0"/>
            <a:ext cx="9144000" cy="1670477"/>
          </a:xfrm>
          <a:custGeom>
            <a:avLst/>
            <a:gdLst>
              <a:gd name="T0" fmla="*/ 1964 w 5764"/>
              <a:gd name="T1" fmla="*/ 846 h 1053"/>
              <a:gd name="T2" fmla="*/ 3049 w 5764"/>
              <a:gd name="T3" fmla="*/ 846 h 1053"/>
              <a:gd name="T4" fmla="*/ 4135 w 5764"/>
              <a:gd name="T5" fmla="*/ 846 h 1053"/>
              <a:gd name="T6" fmla="*/ 5221 w 5764"/>
              <a:gd name="T7" fmla="*/ 846 h 1053"/>
              <a:gd name="T8" fmla="*/ 5764 w 5764"/>
              <a:gd name="T9" fmla="*/ 422 h 1053"/>
              <a:gd name="T10" fmla="*/ 5044 w 5764"/>
              <a:gd name="T11" fmla="*/ 0 h 1053"/>
              <a:gd name="T12" fmla="*/ 3603 w 5764"/>
              <a:gd name="T13" fmla="*/ 0 h 1053"/>
              <a:gd name="T14" fmla="*/ 2162 w 5764"/>
              <a:gd name="T15" fmla="*/ 0 h 1053"/>
              <a:gd name="T16" fmla="*/ 721 w 5764"/>
              <a:gd name="T17" fmla="*/ 0 h 1053"/>
              <a:gd name="T18" fmla="*/ 0 w 5764"/>
              <a:gd name="T19" fmla="*/ 422 h 1053"/>
              <a:gd name="T20" fmla="*/ 795 w 5764"/>
              <a:gd name="T21" fmla="*/ 846 h 1053"/>
              <a:gd name="T22" fmla="*/ 821 w 5764"/>
              <a:gd name="T23" fmla="*/ 848 h 1053"/>
              <a:gd name="T24" fmla="*/ 847 w 5764"/>
              <a:gd name="T25" fmla="*/ 851 h 1053"/>
              <a:gd name="T26" fmla="*/ 872 w 5764"/>
              <a:gd name="T27" fmla="*/ 856 h 1053"/>
              <a:gd name="T28" fmla="*/ 896 w 5764"/>
              <a:gd name="T29" fmla="*/ 862 h 1053"/>
              <a:gd name="T30" fmla="*/ 920 w 5764"/>
              <a:gd name="T31" fmla="*/ 871 h 1053"/>
              <a:gd name="T32" fmla="*/ 943 w 5764"/>
              <a:gd name="T33" fmla="*/ 881 h 1053"/>
              <a:gd name="T34" fmla="*/ 965 w 5764"/>
              <a:gd name="T35" fmla="*/ 892 h 1053"/>
              <a:gd name="T36" fmla="*/ 985 w 5764"/>
              <a:gd name="T37" fmla="*/ 905 h 1053"/>
              <a:gd name="T38" fmla="*/ 1005 w 5764"/>
              <a:gd name="T39" fmla="*/ 919 h 1053"/>
              <a:gd name="T40" fmla="*/ 1024 w 5764"/>
              <a:gd name="T41" fmla="*/ 935 h 1053"/>
              <a:gd name="T42" fmla="*/ 1042 w 5764"/>
              <a:gd name="T43" fmla="*/ 952 h 1053"/>
              <a:gd name="T44" fmla="*/ 1058 w 5764"/>
              <a:gd name="T45" fmla="*/ 970 h 1053"/>
              <a:gd name="T46" fmla="*/ 1073 w 5764"/>
              <a:gd name="T47" fmla="*/ 989 h 1053"/>
              <a:gd name="T48" fmla="*/ 1086 w 5764"/>
              <a:gd name="T49" fmla="*/ 1010 h 1053"/>
              <a:gd name="T50" fmla="*/ 1098 w 5764"/>
              <a:gd name="T51" fmla="*/ 1031 h 1053"/>
              <a:gd name="T52" fmla="*/ 1109 w 5764"/>
              <a:gd name="T53" fmla="*/ 1053 h 1053"/>
              <a:gd name="T54" fmla="*/ 1119 w 5764"/>
              <a:gd name="T55" fmla="*/ 1031 h 1053"/>
              <a:gd name="T56" fmla="*/ 1131 w 5764"/>
              <a:gd name="T57" fmla="*/ 1010 h 1053"/>
              <a:gd name="T58" fmla="*/ 1145 w 5764"/>
              <a:gd name="T59" fmla="*/ 989 h 1053"/>
              <a:gd name="T60" fmla="*/ 1159 w 5764"/>
              <a:gd name="T61" fmla="*/ 970 h 1053"/>
              <a:gd name="T62" fmla="*/ 1176 w 5764"/>
              <a:gd name="T63" fmla="*/ 952 h 1053"/>
              <a:gd name="T64" fmla="*/ 1202 w 5764"/>
              <a:gd name="T65" fmla="*/ 927 h 1053"/>
              <a:gd name="T66" fmla="*/ 1222 w 5764"/>
              <a:gd name="T67" fmla="*/ 912 h 1053"/>
              <a:gd name="T68" fmla="*/ 1242 w 5764"/>
              <a:gd name="T69" fmla="*/ 898 h 1053"/>
              <a:gd name="T70" fmla="*/ 1263 w 5764"/>
              <a:gd name="T71" fmla="*/ 886 h 1053"/>
              <a:gd name="T72" fmla="*/ 1286 w 5764"/>
              <a:gd name="T73" fmla="*/ 875 h 1053"/>
              <a:gd name="T74" fmla="*/ 1309 w 5764"/>
              <a:gd name="T75" fmla="*/ 866 h 1053"/>
              <a:gd name="T76" fmla="*/ 1333 w 5764"/>
              <a:gd name="T77" fmla="*/ 859 h 1053"/>
              <a:gd name="T78" fmla="*/ 1358 w 5764"/>
              <a:gd name="T79" fmla="*/ 853 h 1053"/>
              <a:gd name="T80" fmla="*/ 1383 w 5764"/>
              <a:gd name="T81" fmla="*/ 849 h 1053"/>
              <a:gd name="T82" fmla="*/ 1409 w 5764"/>
              <a:gd name="T83" fmla="*/ 847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64" h="1053">
                <a:moveTo>
                  <a:pt x="1422" y="846"/>
                </a:moveTo>
                <a:lnTo>
                  <a:pt x="1964" y="846"/>
                </a:lnTo>
                <a:lnTo>
                  <a:pt x="2507" y="846"/>
                </a:lnTo>
                <a:lnTo>
                  <a:pt x="3049" y="846"/>
                </a:lnTo>
                <a:lnTo>
                  <a:pt x="3592" y="846"/>
                </a:lnTo>
                <a:lnTo>
                  <a:pt x="4135" y="846"/>
                </a:lnTo>
                <a:lnTo>
                  <a:pt x="4678" y="846"/>
                </a:lnTo>
                <a:lnTo>
                  <a:pt x="5221" y="846"/>
                </a:lnTo>
                <a:lnTo>
                  <a:pt x="5764" y="846"/>
                </a:lnTo>
                <a:lnTo>
                  <a:pt x="5764" y="422"/>
                </a:lnTo>
                <a:lnTo>
                  <a:pt x="5764" y="0"/>
                </a:lnTo>
                <a:lnTo>
                  <a:pt x="5044" y="0"/>
                </a:lnTo>
                <a:lnTo>
                  <a:pt x="4323" y="0"/>
                </a:lnTo>
                <a:lnTo>
                  <a:pt x="3603" y="0"/>
                </a:lnTo>
                <a:lnTo>
                  <a:pt x="2882" y="0"/>
                </a:lnTo>
                <a:lnTo>
                  <a:pt x="2162" y="0"/>
                </a:lnTo>
                <a:lnTo>
                  <a:pt x="1441" y="0"/>
                </a:lnTo>
                <a:lnTo>
                  <a:pt x="721" y="0"/>
                </a:lnTo>
                <a:lnTo>
                  <a:pt x="0" y="0"/>
                </a:lnTo>
                <a:lnTo>
                  <a:pt x="0" y="422"/>
                </a:lnTo>
                <a:lnTo>
                  <a:pt x="0" y="846"/>
                </a:lnTo>
                <a:lnTo>
                  <a:pt x="795" y="846"/>
                </a:lnTo>
                <a:lnTo>
                  <a:pt x="808" y="847"/>
                </a:lnTo>
                <a:lnTo>
                  <a:pt x="821" y="848"/>
                </a:lnTo>
                <a:lnTo>
                  <a:pt x="834" y="849"/>
                </a:lnTo>
                <a:lnTo>
                  <a:pt x="847" y="851"/>
                </a:lnTo>
                <a:lnTo>
                  <a:pt x="860" y="853"/>
                </a:lnTo>
                <a:lnTo>
                  <a:pt x="872" y="856"/>
                </a:lnTo>
                <a:lnTo>
                  <a:pt x="884" y="859"/>
                </a:lnTo>
                <a:lnTo>
                  <a:pt x="896" y="862"/>
                </a:lnTo>
                <a:lnTo>
                  <a:pt x="908" y="866"/>
                </a:lnTo>
                <a:lnTo>
                  <a:pt x="920" y="871"/>
                </a:lnTo>
                <a:lnTo>
                  <a:pt x="931" y="875"/>
                </a:lnTo>
                <a:lnTo>
                  <a:pt x="943" y="881"/>
                </a:lnTo>
                <a:lnTo>
                  <a:pt x="954" y="886"/>
                </a:lnTo>
                <a:lnTo>
                  <a:pt x="965" y="892"/>
                </a:lnTo>
                <a:lnTo>
                  <a:pt x="975" y="898"/>
                </a:lnTo>
                <a:lnTo>
                  <a:pt x="985" y="905"/>
                </a:lnTo>
                <a:lnTo>
                  <a:pt x="996" y="912"/>
                </a:lnTo>
                <a:lnTo>
                  <a:pt x="1005" y="919"/>
                </a:lnTo>
                <a:lnTo>
                  <a:pt x="1015" y="927"/>
                </a:lnTo>
                <a:lnTo>
                  <a:pt x="1024" y="935"/>
                </a:lnTo>
                <a:lnTo>
                  <a:pt x="1033" y="943"/>
                </a:lnTo>
                <a:lnTo>
                  <a:pt x="1042" y="952"/>
                </a:lnTo>
                <a:lnTo>
                  <a:pt x="1050" y="961"/>
                </a:lnTo>
                <a:lnTo>
                  <a:pt x="1058" y="970"/>
                </a:lnTo>
                <a:lnTo>
                  <a:pt x="1065" y="980"/>
                </a:lnTo>
                <a:lnTo>
                  <a:pt x="1073" y="989"/>
                </a:lnTo>
                <a:lnTo>
                  <a:pt x="1080" y="999"/>
                </a:lnTo>
                <a:lnTo>
                  <a:pt x="1086" y="1010"/>
                </a:lnTo>
                <a:lnTo>
                  <a:pt x="1092" y="1020"/>
                </a:lnTo>
                <a:lnTo>
                  <a:pt x="1098" y="1031"/>
                </a:lnTo>
                <a:lnTo>
                  <a:pt x="1104" y="1042"/>
                </a:lnTo>
                <a:lnTo>
                  <a:pt x="1109" y="1053"/>
                </a:lnTo>
                <a:lnTo>
                  <a:pt x="1114" y="1042"/>
                </a:lnTo>
                <a:lnTo>
                  <a:pt x="1119" y="1031"/>
                </a:lnTo>
                <a:lnTo>
                  <a:pt x="1125" y="1020"/>
                </a:lnTo>
                <a:lnTo>
                  <a:pt x="1131" y="1010"/>
                </a:lnTo>
                <a:lnTo>
                  <a:pt x="1138" y="999"/>
                </a:lnTo>
                <a:lnTo>
                  <a:pt x="1145" y="989"/>
                </a:lnTo>
                <a:lnTo>
                  <a:pt x="1152" y="980"/>
                </a:lnTo>
                <a:lnTo>
                  <a:pt x="1159" y="970"/>
                </a:lnTo>
                <a:lnTo>
                  <a:pt x="1167" y="961"/>
                </a:lnTo>
                <a:lnTo>
                  <a:pt x="1176" y="952"/>
                </a:lnTo>
                <a:lnTo>
                  <a:pt x="1193" y="935"/>
                </a:lnTo>
                <a:lnTo>
                  <a:pt x="1202" y="927"/>
                </a:lnTo>
                <a:lnTo>
                  <a:pt x="1212" y="919"/>
                </a:lnTo>
                <a:lnTo>
                  <a:pt x="1222" y="912"/>
                </a:lnTo>
                <a:lnTo>
                  <a:pt x="1232" y="905"/>
                </a:lnTo>
                <a:lnTo>
                  <a:pt x="1242" y="898"/>
                </a:lnTo>
                <a:lnTo>
                  <a:pt x="1253" y="892"/>
                </a:lnTo>
                <a:lnTo>
                  <a:pt x="1263" y="886"/>
                </a:lnTo>
                <a:lnTo>
                  <a:pt x="1274" y="881"/>
                </a:lnTo>
                <a:lnTo>
                  <a:pt x="1286" y="875"/>
                </a:lnTo>
                <a:lnTo>
                  <a:pt x="1297" y="871"/>
                </a:lnTo>
                <a:lnTo>
                  <a:pt x="1309" y="866"/>
                </a:lnTo>
                <a:lnTo>
                  <a:pt x="1321" y="862"/>
                </a:lnTo>
                <a:lnTo>
                  <a:pt x="1333" y="859"/>
                </a:lnTo>
                <a:lnTo>
                  <a:pt x="1345" y="856"/>
                </a:lnTo>
                <a:lnTo>
                  <a:pt x="1358" y="853"/>
                </a:lnTo>
                <a:lnTo>
                  <a:pt x="1370" y="851"/>
                </a:lnTo>
                <a:lnTo>
                  <a:pt x="1383" y="849"/>
                </a:lnTo>
                <a:lnTo>
                  <a:pt x="1396" y="848"/>
                </a:lnTo>
                <a:lnTo>
                  <a:pt x="1409" y="847"/>
                </a:lnTo>
                <a:lnTo>
                  <a:pt x="1422" y="8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white">
          <a:xfrm>
            <a:off x="900000" y="259200"/>
            <a:ext cx="7344000" cy="93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2062800"/>
            <a:ext cx="7344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99592" y="6402531"/>
            <a:ext cx="10081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64000" y="6402531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32000" y="6402531"/>
            <a:ext cx="3235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A8B17D0-BA01-4CC0-9408-FAF7B5A248A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elaFpa_väri_is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71" y="6343887"/>
            <a:ext cx="1152128" cy="3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400"/>
        </a:spcAft>
        <a:buClr>
          <a:srgbClr val="006C3F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0"/>
        </a:spcBef>
        <a:spcAft>
          <a:spcPts val="400"/>
        </a:spcAft>
        <a:buClr>
          <a:srgbClr val="006C3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0" algn="l" defTabSz="914400" rtl="0" eaLnBrk="1" latinLnBrk="0" hangingPunct="1">
        <a:spcBef>
          <a:spcPts val="0"/>
        </a:spcBef>
        <a:spcAft>
          <a:spcPts val="400"/>
        </a:spcAft>
        <a:buClrTx/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a.fi/standardit" TargetMode="External"/><Relationship Id="rId2" Type="http://schemas.openxmlformats.org/officeDocument/2006/relationships/hyperlink" Target="http://www.kela.fi/kuntoutuspalvel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Kelan järjestämä vaativa lääkinnällinen kuntoutus 1.1.2016 alkaen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1600" y="6093296"/>
            <a:ext cx="7045692" cy="53743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25" y="4656476"/>
            <a:ext cx="1849543" cy="122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92" y="4666965"/>
            <a:ext cx="19889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55" y="4666964"/>
            <a:ext cx="18113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" y="4681824"/>
            <a:ext cx="18113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Milloin kuntoutuksen tavoitteet ovat vain hoidollisia ja vastuu kuuluu kunnalle?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2000" dirty="0" smtClean="0"/>
              <a:t>Kuntoutus ei ole tarpeen jäljellä olevan suoriutumisen ja osallistumisen mahdollistamiseksi </a:t>
            </a:r>
          </a:p>
          <a:p>
            <a:pPr lvl="0"/>
            <a:endParaRPr lang="fi-FI" sz="2000" dirty="0"/>
          </a:p>
          <a:p>
            <a:pPr lvl="0"/>
            <a:r>
              <a:rPr lang="fi-FI" sz="2000" dirty="0" smtClean="0"/>
              <a:t>Henkilöllä ei ole kykyä </a:t>
            </a:r>
            <a:r>
              <a:rPr lang="fi-FI" sz="2000" dirty="0"/>
              <a:t>aktiivisesti ja harkitusti osallistua omaan kuntoutukseensa 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/>
          </a:p>
          <a:p>
            <a:pPr lvl="0"/>
            <a:r>
              <a:rPr lang="fi-FI" sz="2000" dirty="0" smtClean="0"/>
              <a:t>Henkilöllä ei ole </a:t>
            </a:r>
            <a:r>
              <a:rPr lang="fi-FI" sz="2000" dirty="0"/>
              <a:t>kykyä aktiivisesti ja harkitusti toteuttaa tehtävä tai toimi ja/tai kykyä osallistua elämän tilanteisiin itsenäisesti, apuvälinein tai avustettuna tai </a:t>
            </a:r>
            <a:r>
              <a:rPr lang="fi-FI" sz="2000" dirty="0" smtClean="0"/>
              <a:t>sitä ei ole odotettavissa </a:t>
            </a:r>
            <a:r>
              <a:rPr lang="fi-FI" sz="2000" dirty="0"/>
              <a:t>kuntoutuksen </a:t>
            </a:r>
            <a:r>
              <a:rPr lang="fi-FI" sz="2000" dirty="0" smtClean="0"/>
              <a:t>keinoin</a:t>
            </a:r>
            <a:br>
              <a:rPr lang="fi-FI" sz="2000" dirty="0" smtClean="0"/>
            </a:br>
            <a:endParaRPr lang="fi-FI" sz="2000" dirty="0" smtClean="0"/>
          </a:p>
          <a:p>
            <a:r>
              <a:rPr lang="fi-FI" sz="2000" dirty="0" smtClean="0"/>
              <a:t>Esim. pelkästään  liikelaajuuksien tai hengityskapasiteetin ylläpitäminen, lihasjäykkyyden vähentäminen ovat hoidollisia tavoitteita, ellei niihin liity aktiivisen suoriutumisen ja osallistumisen tavoitteita</a:t>
            </a:r>
            <a:br>
              <a:rPr lang="fi-FI" sz="2000" dirty="0" smtClean="0"/>
            </a:b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>
                <a:solidFill>
                  <a:schemeClr val="accent3"/>
                </a:solidFill>
              </a:rPr>
              <a:t>Sujuvan vastuunvaihdon varmistamiseksi Kela voi jatkaa kuntoutusta 3 kuukautta päätöksenteosta.</a:t>
            </a:r>
            <a:endParaRPr lang="fi-FI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10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20880" cy="936000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vaativan kuntoutuksen sisältö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700808"/>
            <a:ext cx="7848872" cy="4968552"/>
          </a:xfrm>
        </p:spPr>
        <p:txBody>
          <a:bodyPr/>
          <a:lstStyle/>
          <a:p>
            <a:r>
              <a:rPr lang="fi-FI" sz="2000" dirty="0"/>
              <a:t>H</a:t>
            </a:r>
            <a:r>
              <a:rPr lang="fi-FI" sz="2000" dirty="0" smtClean="0"/>
              <a:t>yvän </a:t>
            </a:r>
            <a:r>
              <a:rPr lang="fi-FI" sz="2000" dirty="0"/>
              <a:t>kuntoutuskäytännön </a:t>
            </a:r>
            <a:r>
              <a:rPr lang="fi-FI" sz="2000" dirty="0" smtClean="0"/>
              <a:t>mukaista </a:t>
            </a:r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ieteellinen vaikuttavuusnäyttö, jota täydentää yleisesti hyväksytyt vakiintuneet ja kokemusperäisesti perustellut menettelytavat</a:t>
            </a:r>
          </a:p>
          <a:p>
            <a:pPr lvl="1"/>
            <a:r>
              <a:rPr lang="fi-FI" sz="1800" dirty="0" smtClean="0"/>
              <a:t>viitekehyksenä </a:t>
            </a:r>
            <a:r>
              <a:rPr lang="fi-FI" sz="1800" dirty="0" err="1" smtClean="0"/>
              <a:t>ICF-luokitus</a:t>
            </a:r>
            <a:endParaRPr lang="fi-FI" sz="1800" dirty="0" smtClean="0"/>
          </a:p>
          <a:p>
            <a:pPr lvl="1"/>
            <a:endParaRPr lang="fi-FI" dirty="0" smtClean="0"/>
          </a:p>
          <a:p>
            <a:r>
              <a:rPr lang="fi-FI" sz="2000" dirty="0" smtClean="0"/>
              <a:t>Perustuu erityisasiantuntemukseen</a:t>
            </a:r>
          </a:p>
          <a:p>
            <a:pPr marL="270000" lvl="1" indent="0">
              <a:buNone/>
            </a:pPr>
            <a:endParaRPr lang="fi-FI" sz="2000" dirty="0"/>
          </a:p>
          <a:p>
            <a:r>
              <a:rPr lang="fi-FI" sz="2000" dirty="0" smtClean="0"/>
              <a:t>Asiakaslähtöistä</a:t>
            </a:r>
          </a:p>
          <a:p>
            <a:pPr lvl="1"/>
            <a:r>
              <a:rPr lang="fi-FI" sz="1800" dirty="0"/>
              <a:t>k</a:t>
            </a:r>
            <a:r>
              <a:rPr lang="fi-FI" sz="1800" dirty="0" smtClean="0"/>
              <a:t>untoutuksen lähtökohtana kuntoutujan arjen toimintoihin ja osallistumiseen liittyvät tarpeet ja tavoitteet</a:t>
            </a:r>
          </a:p>
          <a:p>
            <a:pPr lvl="1"/>
            <a:r>
              <a:rPr lang="fi-FI" sz="1800" dirty="0"/>
              <a:t>k</a:t>
            </a:r>
            <a:r>
              <a:rPr lang="fi-FI" sz="1800" dirty="0" smtClean="0"/>
              <a:t>untoutuja </a:t>
            </a:r>
            <a:r>
              <a:rPr lang="fi-FI" sz="1800" dirty="0"/>
              <a:t>on mukana oman kuntoutuksensa sisällön, toteutustavan sekä menetelmien </a:t>
            </a:r>
            <a:r>
              <a:rPr lang="fi-FI" sz="1800" dirty="0" smtClean="0"/>
              <a:t>suunnittelussa</a:t>
            </a:r>
          </a:p>
          <a:p>
            <a:pPr lvl="1"/>
            <a:r>
              <a:rPr lang="fi-FI" sz="1800" dirty="0" smtClean="0"/>
              <a:t>toteutetaan tarpeenmukaisesti kuntoutujan arjen toimintaympäristöissä</a:t>
            </a:r>
          </a:p>
          <a:p>
            <a:pPr marL="0" indent="0">
              <a:buNone/>
            </a:pPr>
            <a:endParaRPr lang="fi-FI" sz="1800" dirty="0" smtClean="0"/>
          </a:p>
          <a:p>
            <a:pPr marL="270000" lvl="1" indent="0">
              <a:buNone/>
            </a:pPr>
            <a:endParaRPr lang="fi-FI" sz="1600" dirty="0" smtClean="0"/>
          </a:p>
          <a:p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  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1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Kelan järjestämä vaativa lääkinnällinen kuntoutus</a:t>
            </a:r>
            <a:br>
              <a:rPr lang="fi-FI" sz="2400" dirty="0"/>
            </a:br>
            <a:r>
              <a:rPr lang="fi-FI" sz="2400" dirty="0"/>
              <a:t>- vaativan kuntoutuksen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628800"/>
            <a:ext cx="7344000" cy="4896544"/>
          </a:xfrm>
        </p:spPr>
        <p:txBody>
          <a:bodyPr/>
          <a:lstStyle/>
          <a:p>
            <a:endParaRPr lang="fi-FI" sz="1600" dirty="0" smtClean="0"/>
          </a:p>
          <a:p>
            <a:r>
              <a:rPr lang="fi-FI" sz="2000" dirty="0"/>
              <a:t>Aktiivista ja toiminnallista</a:t>
            </a:r>
          </a:p>
          <a:p>
            <a:pPr lvl="1"/>
            <a:r>
              <a:rPr lang="fi-FI" sz="1800" dirty="0"/>
              <a:t>k</a:t>
            </a:r>
            <a:r>
              <a:rPr lang="fi-FI" sz="1800" dirty="0" smtClean="0"/>
              <a:t>orostetaan </a:t>
            </a:r>
            <a:r>
              <a:rPr lang="fi-FI" sz="1800" dirty="0"/>
              <a:t>kuntoutujan omaa aktiivisuutta, ohjataan kuntoutumista tukevaan arkeen toimijoita sitouttamalla</a:t>
            </a:r>
          </a:p>
          <a:p>
            <a:endParaRPr lang="fi-FI" sz="1200" dirty="0" smtClean="0"/>
          </a:p>
          <a:p>
            <a:r>
              <a:rPr lang="fi-FI" sz="2000" dirty="0" smtClean="0"/>
              <a:t>Perustuu yhteistyöhön</a:t>
            </a:r>
          </a:p>
          <a:p>
            <a:pPr lvl="1"/>
            <a:r>
              <a:rPr lang="fi-FI" sz="1800" dirty="0"/>
              <a:t>y</a:t>
            </a:r>
            <a:r>
              <a:rPr lang="fi-FI" sz="1800" dirty="0" smtClean="0"/>
              <a:t>hteistyötä tehdään kuntoutujan </a:t>
            </a:r>
            <a:r>
              <a:rPr lang="fi-FI" sz="1800" dirty="0"/>
              <a:t>ja tämän läheisten ja muiden tärkeiden toimijoiden kanssa mm. päiväkodissa, koulussa, palvelutalossa, työpaikalla ja henkilökohtaisen avustajan </a:t>
            </a:r>
            <a:r>
              <a:rPr lang="fi-FI" sz="1800" dirty="0" smtClean="0"/>
              <a:t>kanssa</a:t>
            </a:r>
          </a:p>
          <a:p>
            <a:pPr lvl="1"/>
            <a:r>
              <a:rPr lang="fi-FI" sz="1800" dirty="0"/>
              <a:t>y</a:t>
            </a:r>
            <a:r>
              <a:rPr lang="fi-FI" sz="1800" dirty="0" smtClean="0"/>
              <a:t>hteistyö mahdollistaa kuntoutumista edistävät toimintatavat </a:t>
            </a:r>
          </a:p>
          <a:p>
            <a:pPr lvl="1"/>
            <a:r>
              <a:rPr lang="fi-FI" sz="1800" dirty="0" smtClean="0"/>
              <a:t>kaikki hyötyvät!</a:t>
            </a:r>
          </a:p>
          <a:p>
            <a:pPr marL="270000" lvl="1" indent="0">
              <a:buNone/>
            </a:pPr>
            <a:endParaRPr lang="fi-FI" sz="1200" dirty="0" smtClean="0"/>
          </a:p>
          <a:p>
            <a:r>
              <a:rPr lang="fi-FI" sz="2000" dirty="0" smtClean="0"/>
              <a:t>Ohjauksellinen ote</a:t>
            </a:r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sz="2000" dirty="0" smtClean="0"/>
              <a:t>Toteutuu terapioina ja </a:t>
            </a:r>
            <a:r>
              <a:rPr lang="fi-FI" sz="2000" dirty="0" err="1" smtClean="0"/>
              <a:t>moniammatillisina</a:t>
            </a:r>
            <a:r>
              <a:rPr lang="fi-FI" sz="2000" dirty="0" smtClean="0"/>
              <a:t> kuntoutuspalveluina</a:t>
            </a:r>
          </a:p>
          <a:p>
            <a:endParaRPr lang="fi-FI" sz="2000" dirty="0" smtClean="0"/>
          </a:p>
          <a:p>
            <a:pPr marL="270000" lvl="1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sz="2000" dirty="0" smtClean="0"/>
          </a:p>
          <a:p>
            <a:pPr marL="0" indent="0">
              <a:buNone/>
            </a:pPr>
            <a:r>
              <a:rPr lang="fi-FI" sz="1600" dirty="0"/>
              <a:t/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12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809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944" y="253782"/>
            <a:ext cx="7560432" cy="936000"/>
          </a:xfrm>
        </p:spPr>
        <p:txBody>
          <a:bodyPr/>
          <a:lstStyle/>
          <a:p>
            <a:r>
              <a:rPr lang="fi-FI" dirty="0" smtClean="0"/>
              <a:t>Mitä kuntoutuspalveluja on Kelan järjestämässä vaativassa kuntoutuksessa?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i-FI" sz="2000" dirty="0" smtClean="0"/>
              <a:t>Terapiat</a:t>
            </a:r>
            <a:r>
              <a:rPr lang="fi-FI" dirty="0" smtClean="0"/>
              <a:t>:</a:t>
            </a:r>
          </a:p>
          <a:p>
            <a:r>
              <a:rPr lang="fi-FI" sz="2000" dirty="0" smtClean="0"/>
              <a:t>Yksilö-, ryhmä, ja </a:t>
            </a:r>
            <a:r>
              <a:rPr lang="fi-FI" sz="2000" dirty="0" err="1" smtClean="0"/>
              <a:t>monimuotoryhmäterapia</a:t>
            </a:r>
            <a:r>
              <a:rPr lang="fi-FI" sz="2000" dirty="0" smtClean="0"/>
              <a:t>, päiväkuntoutus</a:t>
            </a:r>
          </a:p>
          <a:p>
            <a:pPr marL="0" indent="0">
              <a:buNone/>
            </a:pPr>
            <a:endParaRPr lang="fi-FI" sz="1100" dirty="0" smtClean="0"/>
          </a:p>
          <a:p>
            <a:pPr marL="0" indent="0">
              <a:buNone/>
            </a:pPr>
            <a:r>
              <a:rPr lang="fi-FI" sz="2000" dirty="0" smtClean="0"/>
              <a:t>Kuntoutuslaitoksessa toteutuva avo- tai laitosmuotoinen kuntoutus:</a:t>
            </a:r>
            <a:endParaRPr lang="fi-FI" sz="2000" dirty="0"/>
          </a:p>
          <a:p>
            <a:r>
              <a:rPr lang="fi-FI" sz="2000" dirty="0" smtClean="0"/>
              <a:t>Kuntoutus- ja sopeutumisvalmennuskurssit 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accent3"/>
                </a:solidFill>
              </a:rPr>
              <a:t> </a:t>
            </a:r>
            <a:r>
              <a:rPr lang="fi-FI" sz="1800" dirty="0" smtClean="0">
                <a:solidFill>
                  <a:schemeClr val="accent3"/>
                </a:solidFill>
              </a:rPr>
              <a:t>   </a:t>
            </a:r>
            <a:r>
              <a:rPr lang="fi-FI" sz="1600" dirty="0" smtClean="0">
                <a:solidFill>
                  <a:schemeClr val="accent3"/>
                </a:solidFill>
                <a:hlinkClick r:id="rId2"/>
              </a:rPr>
              <a:t>(katso </a:t>
            </a:r>
            <a:r>
              <a:rPr lang="fi-FI" sz="1600" dirty="0" err="1" smtClean="0">
                <a:solidFill>
                  <a:schemeClr val="accent3"/>
                </a:solidFill>
                <a:hlinkClick r:id="rId2"/>
              </a:rPr>
              <a:t>kela.fi</a:t>
            </a:r>
            <a:r>
              <a:rPr lang="fi-FI" sz="1600" dirty="0" smtClean="0">
                <a:solidFill>
                  <a:schemeClr val="accent3"/>
                </a:solidFill>
                <a:hlinkClick r:id="rId2"/>
              </a:rPr>
              <a:t>&gt;Yhteistyökumppanit&gt;Kelan kuntoutuspalvelut&gt;Kuntoutuskurssihaku)</a:t>
            </a:r>
            <a:endParaRPr lang="fi-FI" sz="1600" dirty="0" smtClean="0">
              <a:solidFill>
                <a:schemeClr val="accent3"/>
              </a:solidFill>
            </a:endParaRPr>
          </a:p>
          <a:p>
            <a:r>
              <a:rPr lang="fi-FI" sz="2000" dirty="0" err="1" smtClean="0"/>
              <a:t>Moniammatillinen</a:t>
            </a:r>
            <a:r>
              <a:rPr lang="fi-FI" sz="2000" dirty="0" smtClean="0"/>
              <a:t> yksilökuntoutus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hlinkClick r:id="rId3"/>
              </a:rPr>
              <a:t>   </a:t>
            </a:r>
            <a:r>
              <a:rPr lang="fi-FI" sz="1600" dirty="0" smtClean="0">
                <a:solidFill>
                  <a:schemeClr val="accent3"/>
                </a:solidFill>
                <a:hlinkClick r:id="rId3"/>
              </a:rPr>
              <a:t>(katso </a:t>
            </a:r>
            <a:r>
              <a:rPr lang="fi-FI" sz="1600" dirty="0" err="1" smtClean="0">
                <a:solidFill>
                  <a:schemeClr val="accent3"/>
                </a:solidFill>
                <a:hlinkClick r:id="rId3"/>
              </a:rPr>
              <a:t>kela.fi</a:t>
            </a:r>
            <a:r>
              <a:rPr lang="fi-FI" sz="1600" dirty="0" smtClean="0">
                <a:solidFill>
                  <a:schemeClr val="accent3"/>
                </a:solidFill>
                <a:hlinkClick r:id="rId3"/>
              </a:rPr>
              <a:t>&gt;Yhteistyökumppanit&gt;Kelan kuntoutuspalvelut&gt;Standardit)</a:t>
            </a:r>
            <a:endParaRPr lang="fi-FI" sz="1600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13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05833"/>
              </p:ext>
            </p:extLst>
          </p:nvPr>
        </p:nvGraphicFramePr>
        <p:xfrm>
          <a:off x="323528" y="3933056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221744">
                <a:tc>
                  <a:txBody>
                    <a:bodyPr/>
                    <a:lstStyle/>
                    <a:p>
                      <a:r>
                        <a:rPr lang="fi-FI" sz="1800" b="0" dirty="0" smtClean="0">
                          <a:solidFill>
                            <a:schemeClr val="tx1"/>
                          </a:solidFill>
                        </a:rPr>
                        <a:t>Aikuisille:</a:t>
                      </a:r>
                      <a:endParaRPr lang="fi-FI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0" dirty="0" smtClean="0">
                          <a:solidFill>
                            <a:schemeClr val="tx1"/>
                          </a:solidFill>
                        </a:rPr>
                        <a:t>Lapselle ja nuorille:</a:t>
                      </a:r>
                      <a:endParaRPr lang="fi-FI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46408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Aistivammojen</a:t>
                      </a:r>
                      <a:r>
                        <a:rPr lang="fi-FI" sz="1800" baseline="0" dirty="0" smtClean="0"/>
                        <a:t> palvelulinja</a:t>
                      </a:r>
                    </a:p>
                    <a:p>
                      <a:r>
                        <a:rPr lang="fi-FI" sz="1800" baseline="0" dirty="0" smtClean="0"/>
                        <a:t>Neurologinen palvelulinja</a:t>
                      </a:r>
                    </a:p>
                    <a:p>
                      <a:r>
                        <a:rPr lang="fi-FI" sz="1800" baseline="0" dirty="0" err="1" smtClean="0"/>
                        <a:t>Tules-</a:t>
                      </a:r>
                      <a:r>
                        <a:rPr lang="fi-FI" sz="1800" baseline="0" dirty="0" smtClean="0"/>
                        <a:t> ja reumapalvelulinja</a:t>
                      </a:r>
                    </a:p>
                    <a:p>
                      <a:r>
                        <a:rPr lang="fi-FI" sz="1800" baseline="0" dirty="0" smtClean="0"/>
                        <a:t>Yleispalvelulinja</a:t>
                      </a:r>
                      <a:endParaRPr lang="fi-FI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Aistivammojen palvelulinja</a:t>
                      </a:r>
                      <a:br>
                        <a:rPr lang="fi-FI" sz="1800" dirty="0" smtClean="0"/>
                      </a:br>
                      <a:r>
                        <a:rPr lang="fi-FI" sz="1800" dirty="0" smtClean="0"/>
                        <a:t>Neurologinen</a:t>
                      </a:r>
                      <a:r>
                        <a:rPr lang="fi-FI" sz="1800" baseline="0" dirty="0" smtClean="0"/>
                        <a:t> ja yleispalvelulinja</a:t>
                      </a:r>
                    </a:p>
                    <a:p>
                      <a:r>
                        <a:rPr lang="fi-FI" sz="1800" baseline="0" dirty="0" err="1" smtClean="0"/>
                        <a:t>Tules-</a:t>
                      </a:r>
                      <a:r>
                        <a:rPr lang="fi-FI" sz="1800" baseline="0" dirty="0" smtClean="0"/>
                        <a:t> ja reumapalvelulinja</a:t>
                      </a:r>
                      <a:endParaRPr lang="fi-FI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0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53782"/>
            <a:ext cx="7344000" cy="936000"/>
          </a:xfrm>
        </p:spPr>
        <p:txBody>
          <a:bodyPr/>
          <a:lstStyle/>
          <a:p>
            <a:r>
              <a:rPr lang="fi-FI" dirty="0" smtClean="0"/>
              <a:t>Mikä on mahdollista Kelan järjestämissä           terapioissa?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09092"/>
            <a:ext cx="9252520" cy="5256584"/>
          </a:xfrm>
          <a:ln>
            <a:noFill/>
          </a:ln>
        </p:spPr>
        <p:txBody>
          <a:bodyPr/>
          <a:lstStyle/>
          <a:p>
            <a:r>
              <a:rPr lang="fi-FI" sz="2000" dirty="0" smtClean="0"/>
              <a:t>Kotikäynnit</a:t>
            </a:r>
          </a:p>
          <a:p>
            <a:pPr lvl="1"/>
            <a:r>
              <a:rPr lang="fi-FI" sz="1800" dirty="0" smtClean="0"/>
              <a:t>käyntejä arjen ympäristössä (koti- koulu-, päiväkoti, palvelutalo yms.)</a:t>
            </a:r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arve kirjataan kuntoutussuunnitelmaan</a:t>
            </a:r>
            <a:br>
              <a:rPr lang="fi-FI" sz="1800" dirty="0" smtClean="0"/>
            </a:br>
            <a:endParaRPr lang="fi-FI" sz="1800" dirty="0" smtClean="0"/>
          </a:p>
          <a:p>
            <a:r>
              <a:rPr lang="fi-FI" sz="2000" dirty="0" smtClean="0"/>
              <a:t>Ohjauskäynnit omaisille </a:t>
            </a:r>
          </a:p>
          <a:p>
            <a:pPr lvl="1"/>
            <a:r>
              <a:rPr lang="fi-FI" sz="1800" dirty="0"/>
              <a:t>ohjaus pääsääntöisesti toiminnallisesti normaalin terapiakäynnin yhteydessä</a:t>
            </a:r>
          </a:p>
          <a:p>
            <a:pPr lvl="1"/>
            <a:r>
              <a:rPr lang="fi-FI" sz="1800" dirty="0" smtClean="0"/>
              <a:t>erityisestä syystä, kun kuntoutujan osallistuminen ei ole tarkoituksenmukaista</a:t>
            </a:r>
          </a:p>
          <a:p>
            <a:pPr lvl="1"/>
            <a:r>
              <a:rPr lang="fi-FI" sz="1800" dirty="0" smtClean="0"/>
              <a:t>tarve perustellaan kuntoutussuunnitelmassa</a:t>
            </a:r>
          </a:p>
          <a:p>
            <a:pPr lvl="1"/>
            <a:r>
              <a:rPr lang="fi-FI" sz="1800" dirty="0"/>
              <a:t>muutos: nyt myös aikuiselle kuntoutujille mahdollinen </a:t>
            </a:r>
          </a:p>
          <a:p>
            <a:pPr lvl="1"/>
            <a:endParaRPr lang="fi-FI" sz="1800" dirty="0" smtClean="0">
              <a:solidFill>
                <a:srgbClr val="FF0000"/>
              </a:solidFill>
            </a:endParaRPr>
          </a:p>
          <a:p>
            <a:r>
              <a:rPr lang="fi-FI" sz="2000" dirty="0" smtClean="0"/>
              <a:t>Yhteistyökäynnit</a:t>
            </a:r>
          </a:p>
          <a:p>
            <a:pPr lvl="1"/>
            <a:r>
              <a:rPr lang="fi-FI" sz="1800" dirty="0" smtClean="0"/>
              <a:t>terapeutit voivat toteuttaa kuntoutujan terapiakäynnin yhdessä, </a:t>
            </a:r>
            <a:r>
              <a:rPr lang="fi-FI" sz="1800" dirty="0"/>
              <a:t>jos kuntoutujalle 2 tai useampia eri terapia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 smtClean="0"/>
              <a:t>yhteiset tavoitteet, toimintatavat, tiedonvaihto, hyvät käytännöt</a:t>
            </a:r>
          </a:p>
          <a:p>
            <a:pPr lvl="1"/>
            <a:r>
              <a:rPr lang="fi-FI" sz="1800" dirty="0" smtClean="0"/>
              <a:t>sisältyvät </a:t>
            </a:r>
            <a:r>
              <a:rPr lang="fi-FI" sz="1800" dirty="0"/>
              <a:t>myönnettyihin käyntikertoihin </a:t>
            </a:r>
          </a:p>
          <a:p>
            <a:pPr lvl="1"/>
            <a:r>
              <a:rPr lang="fi-FI" sz="1800" dirty="0"/>
              <a:t>tarvetta ei tarvitse </a:t>
            </a:r>
            <a:r>
              <a:rPr lang="fi-FI" sz="1800" dirty="0" smtClean="0"/>
              <a:t>perustella </a:t>
            </a:r>
            <a:r>
              <a:rPr lang="fi-FI" sz="1800" dirty="0"/>
              <a:t>kuntoutussuunnitelmassa</a:t>
            </a:r>
            <a:br>
              <a:rPr lang="fi-FI" sz="1800" dirty="0"/>
            </a:br>
            <a:endParaRPr lang="fi-FI" sz="1800" dirty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14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53782"/>
            <a:ext cx="7344000" cy="936000"/>
          </a:xfrm>
        </p:spPr>
        <p:txBody>
          <a:bodyPr/>
          <a:lstStyle/>
          <a:p>
            <a:r>
              <a:rPr lang="fi-FI" dirty="0" smtClean="0"/>
              <a:t>Mikä on mahdollista Kelan järjestämissä           terapioissa?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5167924"/>
          </a:xfrm>
          <a:ln>
            <a:noFill/>
          </a:ln>
        </p:spPr>
        <p:txBody>
          <a:bodyPr/>
          <a:lstStyle/>
          <a:p>
            <a:r>
              <a:rPr lang="fi-FI" sz="2000" dirty="0" smtClean="0"/>
              <a:t>Verkostokäynnit</a:t>
            </a:r>
            <a:endParaRPr lang="fi-FI" sz="2000" dirty="0"/>
          </a:p>
          <a:p>
            <a:pPr lvl="1"/>
            <a:r>
              <a:rPr lang="fi-FI" sz="1800" dirty="0"/>
              <a:t>terapeutti voi tehdä käynnin kotiin, osallistua kuntoutussuunnitelman laatimiseen, </a:t>
            </a:r>
            <a:r>
              <a:rPr lang="fi-FI" sz="1800" dirty="0" err="1"/>
              <a:t>HOJKSn</a:t>
            </a:r>
            <a:r>
              <a:rPr lang="fi-FI" sz="1800" dirty="0"/>
              <a:t> laatimiseen koulussa, erityistä tukea tarvitsevan lapsen kuntoutussuunnitelman laatimiseen päiväkodissa ja apuvälinesovitukseen tai käytönohjaukseen kuntoutujan </a:t>
            </a:r>
            <a:r>
              <a:rPr lang="fi-FI" sz="1800" dirty="0" smtClean="0"/>
              <a:t>arkiympäristössä</a:t>
            </a:r>
          </a:p>
          <a:p>
            <a:pPr lvl="1"/>
            <a:r>
              <a:rPr lang="fi-FI" sz="1800" dirty="0" smtClean="0"/>
              <a:t>voidaan toteuttaa kuntoutuspäätöksen perusteella</a:t>
            </a:r>
            <a:endParaRPr lang="fi-FI" sz="1800" dirty="0"/>
          </a:p>
          <a:p>
            <a:pPr lvl="1"/>
            <a:r>
              <a:rPr lang="fi-FI" sz="1800" dirty="0"/>
              <a:t>tarvetta ei tarvitse perustella </a:t>
            </a:r>
            <a:r>
              <a:rPr lang="fi-FI" sz="1800" dirty="0" smtClean="0"/>
              <a:t>kuntoutussuunnitelmassa</a:t>
            </a:r>
          </a:p>
          <a:p>
            <a:pPr lvl="1"/>
            <a:endParaRPr lang="fi-FI" dirty="0" smtClean="0"/>
          </a:p>
          <a:p>
            <a:r>
              <a:rPr lang="fi-FI" sz="2000" dirty="0" smtClean="0"/>
              <a:t>Liikunta- ja harrastuskokeilut</a:t>
            </a:r>
          </a:p>
          <a:p>
            <a:pPr lvl="1"/>
            <a:r>
              <a:rPr lang="fi-FI" sz="1800" dirty="0"/>
              <a:t>a</a:t>
            </a:r>
            <a:r>
              <a:rPr lang="fi-FI" sz="1800" dirty="0" smtClean="0"/>
              <a:t>rkeen kuntoutumista tukevaa toimintaa</a:t>
            </a:r>
          </a:p>
          <a:p>
            <a:pPr lvl="1"/>
            <a:r>
              <a:rPr lang="fi-FI" sz="1800" dirty="0"/>
              <a:t>y</a:t>
            </a:r>
            <a:r>
              <a:rPr lang="fi-FI" sz="1800" dirty="0" smtClean="0"/>
              <a:t>hteistyö läheisten kanssa</a:t>
            </a:r>
          </a:p>
          <a:p>
            <a:pPr lvl="1"/>
            <a:r>
              <a:rPr lang="fi-FI" sz="1800" dirty="0"/>
              <a:t>h</a:t>
            </a:r>
            <a:r>
              <a:rPr lang="fi-FI" sz="1800" dirty="0" smtClean="0"/>
              <a:t>yvä ottaa huomioon ja keskustella kuntoutussuunnittelussa ja kirjata kuntoutussuunnitelmaan</a:t>
            </a:r>
            <a:br>
              <a:rPr lang="fi-FI" sz="1800" dirty="0" smtClean="0"/>
            </a:br>
            <a:endParaRPr lang="fi-FI" sz="1800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r>
              <a:rPr lang="fi-FI" dirty="0" smtClean="0"/>
              <a:t>  </a:t>
            </a:r>
          </a:p>
          <a:p>
            <a:pPr lvl="1"/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15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78" y="344157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1867" y="253782"/>
            <a:ext cx="7344000" cy="936000"/>
          </a:xfrm>
        </p:spPr>
        <p:txBody>
          <a:bodyPr/>
          <a:lstStyle/>
          <a:p>
            <a:r>
              <a:rPr lang="fi-FI" dirty="0" smtClean="0"/>
              <a:t>Miten terapioita on mahdollista toteuttaa Kelan  järjestämissä terapioissa?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5167924"/>
          </a:xfrm>
          <a:ln>
            <a:noFill/>
          </a:ln>
        </p:spPr>
        <p:txBody>
          <a:bodyPr/>
          <a:lstStyle/>
          <a:p>
            <a:r>
              <a:rPr lang="fi-FI" sz="2000" dirty="0" smtClean="0"/>
              <a:t>Ohjauksellinen terapia</a:t>
            </a:r>
          </a:p>
          <a:p>
            <a:pPr lvl="1"/>
            <a:r>
              <a:rPr lang="fi-FI" sz="1800" dirty="0"/>
              <a:t>y</a:t>
            </a:r>
            <a:r>
              <a:rPr lang="fi-FI" sz="1800" dirty="0" smtClean="0"/>
              <a:t>hteistyö ja vuorovaikutus läheisten ja lähiverkoston kanssa keskeistä</a:t>
            </a:r>
          </a:p>
          <a:p>
            <a:pPr lvl="1"/>
            <a:r>
              <a:rPr lang="fi-FI" sz="1800" dirty="0"/>
              <a:t>k</a:t>
            </a:r>
            <a:r>
              <a:rPr lang="fi-FI" sz="1800" dirty="0" smtClean="0"/>
              <a:t>untoutumista tukevat toimintatavat arjen toimintaan</a:t>
            </a:r>
          </a:p>
          <a:p>
            <a:pPr lvl="1"/>
            <a:r>
              <a:rPr lang="fi-FI" sz="1800" dirty="0"/>
              <a:t>k</a:t>
            </a:r>
            <a:r>
              <a:rPr lang="fi-FI" sz="1800" dirty="0" smtClean="0"/>
              <a:t>äyntikertojen määrä voi olla vähäinen</a:t>
            </a:r>
          </a:p>
          <a:p>
            <a:pPr lvl="1"/>
            <a:r>
              <a:rPr lang="fi-FI" sz="1800" dirty="0"/>
              <a:t>v</a:t>
            </a:r>
            <a:r>
              <a:rPr lang="fi-FI" sz="1800" dirty="0" smtClean="0"/>
              <a:t>oi toteutua harvakseltaan tai aluksi tiiviisti ja sitten harventuen                           tai esim.  kahtena jaksona</a:t>
            </a:r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arve kirjataan kuntoutussuunnitelmaan</a:t>
            </a:r>
          </a:p>
          <a:p>
            <a:r>
              <a:rPr lang="fi-FI" sz="2000" dirty="0" smtClean="0"/>
              <a:t>Jaksotus ja vuorottelu toisen terapian kanssa</a:t>
            </a:r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erapia voi toteutua vuoden aikana jaksoina</a:t>
            </a:r>
          </a:p>
          <a:p>
            <a:pPr lvl="1"/>
            <a:r>
              <a:rPr lang="fi-FI" sz="1800" dirty="0" smtClean="0"/>
              <a:t>terapia voi toteutua jaksoina pitkällä aikavälillä sen sijaan, että terapiat jatkuvat vuodesta toiseen</a:t>
            </a:r>
          </a:p>
          <a:p>
            <a:pPr lvl="1"/>
            <a:r>
              <a:rPr lang="fi-FI" sz="1800" dirty="0" smtClean="0"/>
              <a:t>huomioidaan mm. jaksaminen, motivaatio, samanaikaisesti ei </a:t>
            </a:r>
            <a:r>
              <a:rPr lang="fi-FI" sz="1800" dirty="0"/>
              <a:t>liian monia eri </a:t>
            </a:r>
            <a:r>
              <a:rPr lang="fi-FI" sz="1800" dirty="0" smtClean="0"/>
              <a:t>tavoitteita </a:t>
            </a:r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arve kirjataan kuntoutussuunnitelmaan</a:t>
            </a:r>
          </a:p>
          <a:p>
            <a:r>
              <a:rPr lang="fi-FI" sz="2000" dirty="0" smtClean="0"/>
              <a:t>Tiivistäminen</a:t>
            </a:r>
            <a:endParaRPr lang="fi-FI" sz="1800" dirty="0" smtClean="0"/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arve kirjataan kuntoutussuunnitelmaan</a:t>
            </a: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r>
              <a:rPr lang="fi-FI" dirty="0" smtClean="0"/>
              <a:t>  </a:t>
            </a:r>
          </a:p>
          <a:p>
            <a:pPr lvl="1"/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16</a:t>
            </a:fld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8880"/>
            <a:ext cx="1200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59200"/>
            <a:ext cx="8352928" cy="1081568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hyvän kuntoutuskäytännön mukainen kuntoutussuunnitelma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/>
          <a:lstStyle/>
          <a:p>
            <a:r>
              <a:rPr lang="fi-FI" sz="2000" dirty="0" smtClean="0"/>
              <a:t>Tehdään julkisen terveydenhuollon yksikössä, joka vastaa henkilön kuntoutustarpeen arviosta, kuntoutuksen suunnittelusta ja seurannasta ja tarpeen mukaisen hoidon jatkumisesta kuntoutuksen aikana</a:t>
            </a:r>
          </a:p>
          <a:p>
            <a:pPr lvl="1"/>
            <a:r>
              <a:rPr lang="fi-FI" sz="1800" dirty="0"/>
              <a:t>e</a:t>
            </a:r>
            <a:r>
              <a:rPr lang="fi-FI" sz="1800" dirty="0" smtClean="0"/>
              <a:t>rityishuoltopiireissä laaditut kuntoutussuunnitelmat hyväksytään </a:t>
            </a:r>
          </a:p>
          <a:p>
            <a:pPr lvl="1"/>
            <a:r>
              <a:rPr lang="fi-FI" sz="1800" dirty="0"/>
              <a:t>m</a:t>
            </a:r>
            <a:r>
              <a:rPr lang="fi-FI" sz="1800" dirty="0" smtClean="0"/>
              <a:t>uiden tahojen kuntoutussuunnitelmiin tarvitaan kunnan hyväksyntä, jotta kunta voi varautua kuntoutuksen järjestämiseen, jos se ei ole Kelan vastuulla</a:t>
            </a:r>
            <a:br>
              <a:rPr lang="fi-FI" sz="1800" dirty="0" smtClean="0"/>
            </a:br>
            <a:endParaRPr lang="fi-FI" sz="1800" dirty="0" smtClean="0"/>
          </a:p>
          <a:p>
            <a:r>
              <a:rPr lang="fi-FI" sz="2000" dirty="0" smtClean="0"/>
              <a:t>Laatii lääkäri tai  </a:t>
            </a:r>
            <a:r>
              <a:rPr lang="fi-FI" sz="2000" dirty="0" err="1" smtClean="0"/>
              <a:t>moniammatillinen</a:t>
            </a:r>
            <a:r>
              <a:rPr lang="fi-FI" sz="2000" dirty="0" smtClean="0"/>
              <a:t> työryhmä, johon kuuluu lääkäri yhteistyössä kuntoutujan ja tämän läheisen kanssa</a:t>
            </a:r>
            <a:br>
              <a:rPr lang="fi-FI" sz="2000" dirty="0" smtClean="0"/>
            </a:br>
            <a:endParaRPr lang="fi-FI" sz="2000" dirty="0" smtClean="0"/>
          </a:p>
          <a:p>
            <a:r>
              <a:rPr lang="fi-FI" sz="2000" dirty="0" smtClean="0"/>
              <a:t>Perustuu kokonaisvaltaiseen kuntoutustarpeen arvioon</a:t>
            </a:r>
            <a:br>
              <a:rPr lang="fi-FI" sz="2000" dirty="0" smtClean="0"/>
            </a:br>
            <a:endParaRPr lang="fi-FI" sz="2000" dirty="0" smtClean="0"/>
          </a:p>
          <a:p>
            <a:r>
              <a:rPr lang="fi-FI" sz="2000" dirty="0" smtClean="0"/>
              <a:t>Tehdään 1-3 vuoden ajalle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17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1809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59200"/>
            <a:ext cx="8352928" cy="1081568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hyvän kuntoutuskäytännön mukainen kuntoutussuunnitelma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/>
          <a:lstStyle/>
          <a:p>
            <a:pPr lvl="0"/>
            <a:r>
              <a:rPr lang="fi-FI" sz="2000" dirty="0" smtClean="0"/>
              <a:t>sairaus </a:t>
            </a:r>
            <a:r>
              <a:rPr lang="fi-FI" sz="2000" dirty="0"/>
              <a:t>tai vamma sekä </a:t>
            </a:r>
            <a:r>
              <a:rPr lang="fi-FI" sz="2000" dirty="0" err="1"/>
              <a:t>ICD-diagnoosikoodi</a:t>
            </a:r>
            <a:r>
              <a:rPr lang="fi-FI" sz="2000" dirty="0"/>
              <a:t> tai -koodit kuntoutuksen kannalta tärkeysjärjestyksessä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sairauden alkuvaihe, kehitys ja oireisto, lääkehoito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opiskelu, työ ja muu elämäntilanne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aiemmin toteutunut kuntoutus, sen tavoitteet ja </a:t>
            </a:r>
            <a:r>
              <a:rPr lang="fi-FI" sz="2000" dirty="0" smtClean="0"/>
              <a:t>vaikutukset  </a:t>
            </a:r>
            <a:endParaRPr lang="fi-FI" sz="2000" dirty="0"/>
          </a:p>
          <a:p>
            <a:pPr lvl="0"/>
            <a:r>
              <a:rPr lang="fi-FI" sz="2000" dirty="0"/>
              <a:t>ajankohtaisen toimintakyvyn kuvaus (rajoitteet ja vahvuudet) eri toimintakyvyn osa-alueilla </a:t>
            </a:r>
            <a:r>
              <a:rPr lang="fi-FI" sz="2000" dirty="0" smtClean="0"/>
              <a:t>tutkimus- </a:t>
            </a:r>
            <a:r>
              <a:rPr lang="fi-FI" sz="2000" dirty="0"/>
              <a:t>ja </a:t>
            </a:r>
            <a:r>
              <a:rPr lang="fi-FI" sz="2000" dirty="0" smtClean="0"/>
              <a:t>mittaustuloksineen</a:t>
            </a:r>
            <a:endParaRPr lang="fi-FI" sz="2000" dirty="0"/>
          </a:p>
          <a:p>
            <a:pPr lvl="0">
              <a:lnSpc>
                <a:spcPct val="150000"/>
              </a:lnSpc>
            </a:pPr>
            <a:r>
              <a:rPr lang="fi-FI" sz="2000" dirty="0"/>
              <a:t>apuvälineet</a:t>
            </a:r>
          </a:p>
          <a:p>
            <a:pPr lvl="0"/>
            <a:r>
              <a:rPr lang="fi-FI" sz="2000" dirty="0"/>
              <a:t>yksilö- ja ympäristötekijöiden </a:t>
            </a:r>
            <a:r>
              <a:rPr lang="fi-FI" sz="2000"/>
              <a:t>vaikutus </a:t>
            </a:r>
            <a:r>
              <a:rPr lang="fi-FI" sz="2000" smtClean="0"/>
              <a:t>suoriutumiseen </a:t>
            </a:r>
            <a:r>
              <a:rPr lang="fi-FI" sz="2000" dirty="0" smtClean="0"/>
              <a:t>ja osallistumiseen  sekä </a:t>
            </a:r>
            <a:r>
              <a:rPr lang="fi-FI" sz="2000" dirty="0"/>
              <a:t>kuntoutuksen </a:t>
            </a:r>
            <a:r>
              <a:rPr lang="fi-FI" sz="2000" dirty="0" smtClean="0"/>
              <a:t>toteutukseen</a:t>
            </a:r>
            <a:br>
              <a:rPr lang="fi-FI" sz="2000" dirty="0" smtClean="0"/>
            </a:br>
            <a:endParaRPr lang="fi-FI" sz="2000" dirty="0" smtClean="0"/>
          </a:p>
          <a:p>
            <a:pPr lvl="0"/>
            <a:r>
              <a:rPr lang="fi-FI" sz="2000" dirty="0" smtClean="0"/>
              <a:t>mahdollisuuksien mukaan </a:t>
            </a:r>
            <a:r>
              <a:rPr lang="fi-FI" sz="2000" dirty="0" err="1" smtClean="0"/>
              <a:t>moniammatillinen</a:t>
            </a:r>
            <a:r>
              <a:rPr lang="fi-FI" sz="2000" dirty="0" smtClean="0"/>
              <a:t> arvio toimintakyvystä ja kuntoutuksen tarpeesta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0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59200"/>
            <a:ext cx="8352928" cy="1081568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hyvän kuntoutuskäytännön mukainen kuntoutussuunnitelma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8457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i-FI" sz="2000" dirty="0"/>
              <a:t>kuntoutumisen päätavoitteet </a:t>
            </a:r>
          </a:p>
          <a:p>
            <a:pPr lvl="0"/>
            <a:r>
              <a:rPr lang="fi-FI" sz="2000" dirty="0"/>
              <a:t>tarvittava kuntoutuspalvelu ja siihen liittyvät kuntoutujalle merkitykselliset, konkreettiset ja saavutettavissa olevat tavoitteet sekä kuntoutuksen ajoitus, kesto, jaksotus, vuorottelu toisen terapian kanssa ja tiheys perusteluineen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tarve toteuttaa terapiaa arjen ympäristössä 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tarve ohjata kuntoutujaa muuhun kuntoutumista tukevaan toimintaan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selvitys lapsen toimintakyvystä päivähoidossa tai koulussa 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muiden tahojen järjestämät palvelut ja yhteistyö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seurantasuunnitelma ja -taho</a:t>
            </a:r>
          </a:p>
          <a:p>
            <a:pPr lvl="0"/>
            <a:r>
              <a:rPr lang="fi-FI" sz="2000" dirty="0" smtClean="0"/>
              <a:t>hoitavan </a:t>
            </a:r>
            <a:r>
              <a:rPr lang="fi-FI" sz="2000" dirty="0"/>
              <a:t>tahon tietoina yhteyshenkilö lisäselvitysten pyytämistä varten ja osoitetiedot päätöksen lähettämistä varten  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2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259200"/>
            <a:ext cx="8136496" cy="936000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vaikeavammaisten lääkinnällinen kuntoutus muuttuu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896544"/>
          </a:xfrm>
        </p:spPr>
        <p:txBody>
          <a:bodyPr/>
          <a:lstStyle/>
          <a:p>
            <a:r>
              <a:rPr lang="fi-FI" sz="2000" dirty="0" smtClean="0"/>
              <a:t>Uusi </a:t>
            </a:r>
            <a:r>
              <a:rPr lang="fi-FI" sz="2000" dirty="0"/>
              <a:t>laki tulee voimaan 1.1.2016 (</a:t>
            </a:r>
            <a:r>
              <a:rPr lang="fi-FI" sz="2000" dirty="0" smtClean="0"/>
              <a:t>HE 332/2014)</a:t>
            </a:r>
            <a:br>
              <a:rPr lang="fi-FI" sz="2000" dirty="0" smtClean="0"/>
            </a:br>
            <a:endParaRPr lang="fi-FI" sz="2000" dirty="0" smtClean="0"/>
          </a:p>
          <a:p>
            <a:r>
              <a:rPr lang="fi-FI" sz="2000" dirty="0" smtClean="0"/>
              <a:t>Olennaiset muutokset: </a:t>
            </a:r>
          </a:p>
          <a:p>
            <a:pPr lvl="1"/>
            <a:r>
              <a:rPr lang="fi-FI" dirty="0" smtClean="0"/>
              <a:t>hakijan ei enää </a:t>
            </a:r>
            <a:r>
              <a:rPr lang="fi-FI" dirty="0"/>
              <a:t>tarvitse </a:t>
            </a:r>
            <a:r>
              <a:rPr lang="fi-FI" dirty="0" smtClean="0"/>
              <a:t>saada vammais- </a:t>
            </a:r>
            <a:r>
              <a:rPr lang="fi-FI" dirty="0"/>
              <a:t>tai </a:t>
            </a:r>
            <a:r>
              <a:rPr lang="fi-FI" dirty="0" smtClean="0"/>
              <a:t>hoitotukea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 </a:t>
            </a:r>
            <a:r>
              <a:rPr lang="fi-FI" sz="1800" dirty="0" smtClean="0">
                <a:solidFill>
                  <a:schemeClr val="accent3"/>
                </a:solidFill>
              </a:rPr>
              <a:t>varhaistuminen</a:t>
            </a:r>
            <a:endParaRPr lang="fi-FI" sz="1800" dirty="0">
              <a:solidFill>
                <a:schemeClr val="accent3"/>
              </a:solidFill>
            </a:endParaRPr>
          </a:p>
          <a:p>
            <a:pPr lvl="1"/>
            <a:r>
              <a:rPr lang="fi-FI" dirty="0"/>
              <a:t>n</a:t>
            </a:r>
            <a:r>
              <a:rPr lang="fi-FI" dirty="0" smtClean="0"/>
              <a:t>imen muutos</a:t>
            </a:r>
          </a:p>
          <a:p>
            <a:pPr lvl="1"/>
            <a:r>
              <a:rPr lang="fi-FI" dirty="0" smtClean="0"/>
              <a:t>viitekehyksenä ICF </a:t>
            </a:r>
            <a:r>
              <a:rPr lang="fi-FI" dirty="0"/>
              <a:t>(WHO:n toimintakyvyn, toimintarajoitteiden ja terveyden kansainvälinen luokitus</a:t>
            </a:r>
            <a:r>
              <a:rPr lang="fi-FI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 smtClean="0">
                <a:solidFill>
                  <a:schemeClr val="accent3"/>
                </a:solidFill>
              </a:rPr>
              <a:t>mm. toimintakyvyn kokonaisvaltainen huomioiminen ja terminologia</a:t>
            </a:r>
          </a:p>
          <a:p>
            <a:pPr lvl="1"/>
            <a:r>
              <a:rPr lang="fi-FI" dirty="0" smtClean="0"/>
              <a:t>vaativaa </a:t>
            </a:r>
            <a:r>
              <a:rPr lang="fi-FI" dirty="0"/>
              <a:t>lääkinnällistä kuntoutusta järjestetään arjen toiminnoista suoriutumista ja osallistumista </a:t>
            </a:r>
            <a:r>
              <a:rPr lang="fi-FI" dirty="0" smtClean="0"/>
              <a:t>varten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 smtClean="0">
                <a:solidFill>
                  <a:schemeClr val="accent3"/>
                </a:solidFill>
              </a:rPr>
              <a:t>kuntoutusta ei järjestetä ainoastaan hoidollisin tavoittein</a:t>
            </a:r>
          </a:p>
          <a:p>
            <a:pPr lvl="1"/>
            <a:r>
              <a:rPr lang="fi-FI" dirty="0" smtClean="0"/>
              <a:t>korostetaan yhteistyötä, ohjauksellisuutta ja aktiivista työotetta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 smtClean="0">
                <a:solidFill>
                  <a:schemeClr val="accent3"/>
                </a:solidFill>
              </a:rPr>
              <a:t>Terapiakeskeisyydestä kuntoutumista tukevan arjen rakentamiseen </a:t>
            </a:r>
          </a:p>
          <a:p>
            <a:pPr marL="540000" lvl="2" indent="0">
              <a:buNone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2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2816"/>
            <a:ext cx="1809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59200"/>
            <a:ext cx="8352928" cy="1081568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hyvän kuntoutuskäytännön mukainen kuntoutussuunnitelma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96855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Lisäksi tarvittaessa</a:t>
            </a:r>
          </a:p>
          <a:p>
            <a:pPr lvl="0">
              <a:lnSpc>
                <a:spcPct val="150000"/>
              </a:lnSpc>
            </a:pPr>
            <a:r>
              <a:rPr lang="fi-FI" sz="2000" dirty="0"/>
              <a:t>perustelut terapian </a:t>
            </a:r>
            <a:r>
              <a:rPr lang="fi-FI" sz="2000" dirty="0" smtClean="0"/>
              <a:t>ohjauskäynneille, </a:t>
            </a:r>
            <a:r>
              <a:rPr lang="fi-FI" sz="2000" dirty="0"/>
              <a:t>ja ohjauskäyntien määrä</a:t>
            </a:r>
          </a:p>
          <a:p>
            <a:pPr lvl="0"/>
            <a:r>
              <a:rPr lang="fi-FI" sz="2000" dirty="0" smtClean="0"/>
              <a:t>perustelut </a:t>
            </a:r>
            <a:r>
              <a:rPr lang="fi-FI" sz="2000" dirty="0"/>
              <a:t>omaisen tai muun läheisen </a:t>
            </a:r>
            <a:r>
              <a:rPr lang="fi-FI" sz="2000" dirty="0" smtClean="0"/>
              <a:t>osallistumiselle kuntoutuslaitoksessa toteutuvaan yksilökuntoutuksen tai kurssiin       </a:t>
            </a:r>
            <a:endParaRPr lang="fi-FI" sz="2000" dirty="0"/>
          </a:p>
          <a:p>
            <a:pPr lvl="0">
              <a:lnSpc>
                <a:spcPct val="150000"/>
              </a:lnSpc>
            </a:pPr>
            <a:r>
              <a:rPr lang="fi-FI" sz="2000" dirty="0" smtClean="0"/>
              <a:t>tiedot </a:t>
            </a:r>
            <a:r>
              <a:rPr lang="fi-FI" sz="2000" dirty="0"/>
              <a:t>mahdollisesta palveluntuottajasta</a:t>
            </a:r>
          </a:p>
          <a:p>
            <a:pPr lvl="0">
              <a:lnSpc>
                <a:spcPct val="150000"/>
              </a:lnSpc>
            </a:pPr>
            <a:r>
              <a:rPr lang="fi-FI" sz="2000" dirty="0" smtClean="0"/>
              <a:t>tiedot </a:t>
            </a:r>
            <a:r>
              <a:rPr lang="fi-FI" sz="2000" dirty="0"/>
              <a:t>ammatillisen kuntoutuksen tarpeesta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2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01000" cy="792088"/>
          </a:xfrm>
        </p:spPr>
        <p:txBody>
          <a:bodyPr/>
          <a:lstStyle/>
          <a:p>
            <a:r>
              <a:rPr lang="fi-FI" sz="2400" dirty="0"/>
              <a:t>Kelan järjestämä vaativa lääkinnällinen kuntoutus</a:t>
            </a:r>
            <a:br>
              <a:rPr lang="fi-FI" sz="2400" dirty="0"/>
            </a:br>
            <a:r>
              <a:rPr lang="fi-FI" sz="2400" dirty="0"/>
              <a:t>- hyvän kuntoutuskäytännön mukainen </a:t>
            </a:r>
            <a:r>
              <a:rPr lang="fi-FI" sz="2400" dirty="0" smtClean="0"/>
              <a:t>kuntoutussuunnitelma  2/2                            								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680520"/>
          </a:xfrm>
        </p:spPr>
        <p:txBody>
          <a:bodyPr/>
          <a:lstStyle/>
          <a:p>
            <a:r>
              <a:rPr lang="fi-FI" sz="2000" dirty="0"/>
              <a:t>Huomioidaan kuntoutuksen Käypä hoito -suositukset ja kansalliset sairausryhmäkohtaiset hyvät </a:t>
            </a:r>
            <a:r>
              <a:rPr lang="fi-FI" sz="2000" dirty="0" smtClean="0"/>
              <a:t>kuntoutuskäytännöt</a:t>
            </a:r>
          </a:p>
          <a:p>
            <a:endParaRPr lang="fi-FI" sz="2000" dirty="0"/>
          </a:p>
          <a:p>
            <a:r>
              <a:rPr lang="fi-FI" sz="2000" dirty="0"/>
              <a:t>Laki edellyttää Kelan ja julkisen terveydenhuollon yhteistyön tiivistämistä hyvien kuntoutuskäytäntöjen </a:t>
            </a:r>
            <a:r>
              <a:rPr lang="fi-FI" sz="2000" dirty="0" smtClean="0"/>
              <a:t>kehittämiseksi</a:t>
            </a:r>
          </a:p>
          <a:p>
            <a:endParaRPr lang="fi-FI" sz="2000" dirty="0"/>
          </a:p>
          <a:p>
            <a:r>
              <a:rPr lang="fi-FI" sz="2000" dirty="0"/>
              <a:t>Yhteistyö tarpeen myös kuntoutussuunnitelmien sisällön ja laadun kehittämisessä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3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Siirtymävaihe</a:t>
            </a:r>
            <a:endParaRPr lang="fi-FI" dirty="0"/>
          </a:p>
        </p:txBody>
      </p:sp>
      <p:sp>
        <p:nvSpPr>
          <p:cNvPr id="12" name="Sisällön paikkamerkki 11"/>
          <p:cNvSpPr>
            <a:spLocks noGrp="1"/>
          </p:cNvSpPr>
          <p:nvPr>
            <p:ph idx="1"/>
          </p:nvPr>
        </p:nvSpPr>
        <p:spPr>
          <a:xfrm>
            <a:off x="971600" y="2060848"/>
            <a:ext cx="7272400" cy="4248472"/>
          </a:xfrm>
        </p:spPr>
        <p:txBody>
          <a:bodyPr/>
          <a:lstStyle/>
          <a:p>
            <a:r>
              <a:rPr lang="fi-FI" sz="2000" dirty="0" smtClean="0"/>
              <a:t>Jos kuntoutus jatkuu myönteisen kuntoutuspäätöksen perusteella yli vuodenvaihteen 2016, ei lainmuutos aiheuta toimenpiteitä</a:t>
            </a:r>
          </a:p>
          <a:p>
            <a:endParaRPr lang="fi-FI" sz="2000" dirty="0" smtClean="0"/>
          </a:p>
          <a:p>
            <a:r>
              <a:rPr lang="fi-FI" sz="2000" dirty="0" smtClean="0"/>
              <a:t>Jos henkilön kuntoutuspäätös on hylätty korotetun vammaisetuuden puuttumisen vuoksi ja henkilö on katsottu vaikeavammaiseksi, kannattaa asiakasta ohjata hakemaan kuntoutusta uudelleen</a:t>
            </a:r>
          </a:p>
          <a:p>
            <a:pPr lvl="1"/>
            <a:r>
              <a:rPr lang="fi-FI" sz="1800" dirty="0" smtClean="0"/>
              <a:t>Lokakuun puolestavälistä alkaen ratkaistavien kuntoutushakemusten yhteydessä Kelasta otetaan em. asiakkaisiin henkilökohtaisesti yhteyttä ja kerrotaan menettelytavoista liittyen kuntoutuksen uudelleen hakemiseen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5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Siirtymävaihe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Lainmuutoksen jälkeen kuntoutus toteutuu voimassa olevilla standardeilla</a:t>
            </a:r>
          </a:p>
          <a:p>
            <a:endParaRPr lang="fi-FI" sz="2000" dirty="0"/>
          </a:p>
          <a:p>
            <a:r>
              <a:rPr lang="fi-FI" sz="2000" dirty="0" smtClean="0"/>
              <a:t>Uusia </a:t>
            </a:r>
            <a:r>
              <a:rPr lang="fi-FI" sz="2000" dirty="0"/>
              <a:t>asiakkaita arvioidaan tulevan n. 7700</a:t>
            </a:r>
          </a:p>
          <a:p>
            <a:endParaRPr lang="fi-FI" sz="2000" dirty="0"/>
          </a:p>
          <a:p>
            <a:r>
              <a:rPr lang="fi-FI" sz="2000" dirty="0"/>
              <a:t>Jos kuntoutus ei kuulu Kelan järjestämisvastuulle, on lääkinnällisen kuntoutuksen järjestämisvastuu terveydenhuollolla (terveydenhuoltolaki 1326/2010, 29 §)</a:t>
            </a:r>
          </a:p>
          <a:p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2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259200"/>
            <a:ext cx="7992480" cy="936000"/>
          </a:xfrm>
        </p:spPr>
        <p:txBody>
          <a:bodyPr/>
          <a:lstStyle/>
          <a:p>
            <a:r>
              <a:rPr lang="fi-FI" dirty="0"/>
              <a:t>Kelan järjestämä vaativa lääkinnällinen </a:t>
            </a:r>
            <a:r>
              <a:rPr lang="fi-FI" dirty="0" smtClean="0"/>
              <a:t>kuntoutus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vaativan kuntoutuksen asiakas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772816"/>
            <a:ext cx="8280920" cy="460851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rgbClr val="006C3F"/>
                </a:solidFill>
              </a:rPr>
              <a:t>Vaativan kuntoutuksen asiakkaana pidetään </a:t>
            </a:r>
            <a:r>
              <a:rPr lang="fi-FI" sz="2000" dirty="0" smtClean="0">
                <a:solidFill>
                  <a:srgbClr val="006C3F"/>
                </a:solidFill>
              </a:rPr>
              <a:t>henkilöä</a:t>
            </a:r>
          </a:p>
          <a:p>
            <a:pPr>
              <a:lnSpc>
                <a:spcPct val="150000"/>
              </a:lnSpc>
            </a:pPr>
            <a:r>
              <a:rPr lang="fi-FI" sz="1800" dirty="0" smtClean="0"/>
              <a:t>joka </a:t>
            </a:r>
            <a:r>
              <a:rPr lang="fi-FI" sz="1800" dirty="0"/>
              <a:t>on alle 65-vuotias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joka ei ole julkisessa laitoshoidossa</a:t>
            </a:r>
          </a:p>
          <a:p>
            <a:pPr>
              <a:lnSpc>
                <a:spcPct val="150000"/>
              </a:lnSpc>
            </a:pPr>
            <a:r>
              <a:rPr lang="fi-FI" sz="1800" dirty="0" smtClean="0"/>
              <a:t>jolla </a:t>
            </a:r>
            <a:r>
              <a:rPr lang="fi-FI" sz="1800" dirty="0"/>
              <a:t>on sairaus tai vamma sekä siihen liittyvä suoritus- ja osallistumisrajoite</a:t>
            </a:r>
          </a:p>
          <a:p>
            <a:r>
              <a:rPr lang="fi-FI" sz="1800" dirty="0" smtClean="0">
                <a:solidFill>
                  <a:schemeClr val="accent3"/>
                </a:solidFill>
              </a:rPr>
              <a:t>jonka </a:t>
            </a:r>
            <a:r>
              <a:rPr lang="fi-FI" sz="1800" dirty="0">
                <a:solidFill>
                  <a:schemeClr val="accent3"/>
                </a:solidFill>
              </a:rPr>
              <a:t>suoritus- ja osallistumisrajoite on niin suuri, että hänellä on sen vuoksi huomattavia vaikeuksia arjen toiminnoista suoriutumisessa ja osallistumisessa kotona, opiskelussa, työelämässä tai muissa </a:t>
            </a:r>
            <a:r>
              <a:rPr lang="fi-FI" sz="1800" dirty="0" smtClean="0">
                <a:solidFill>
                  <a:schemeClr val="accent3"/>
                </a:solidFill>
              </a:rPr>
              <a:t>elämäntilanteissa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j</a:t>
            </a:r>
            <a:r>
              <a:rPr lang="fi-FI" sz="1800" dirty="0" smtClean="0"/>
              <a:t>onka rajoite aiheuttaa vähintään </a:t>
            </a:r>
            <a:r>
              <a:rPr lang="fi-FI" sz="1800" dirty="0"/>
              <a:t>vuoden </a:t>
            </a:r>
            <a:r>
              <a:rPr lang="fi-FI" sz="1800" dirty="0" smtClean="0"/>
              <a:t>kestävän kuntoutustarpeen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 smtClean="0"/>
              <a:t>jonka </a:t>
            </a:r>
            <a:r>
              <a:rPr lang="fi-FI" sz="1800" dirty="0"/>
              <a:t>kuntoutus ei liity välittömään sairaanhoitoon</a:t>
            </a:r>
          </a:p>
          <a:p>
            <a:pPr>
              <a:lnSpc>
                <a:spcPct val="150000"/>
              </a:lnSpc>
            </a:pPr>
            <a:r>
              <a:rPr lang="fi-FI" sz="1800" dirty="0" smtClean="0"/>
              <a:t>jonka kuntoutuksen tavoitteet eivät ole ainoastaan hoidollisia</a:t>
            </a:r>
          </a:p>
          <a:p>
            <a:r>
              <a:rPr lang="fi-FI" sz="1800" dirty="0"/>
              <a:t>jolle kuntoutus on perustellusti tarpeen mahdollistamaan arjen toiminnoista suoriutumista ja </a:t>
            </a:r>
            <a:r>
              <a:rPr lang="fi-FI" sz="1800" dirty="0" smtClean="0"/>
              <a:t>osallistumista</a:t>
            </a:r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3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23" y="155679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59200"/>
            <a:ext cx="7776864" cy="1009560"/>
          </a:xfrm>
        </p:spPr>
        <p:txBody>
          <a:bodyPr/>
          <a:lstStyle/>
          <a:p>
            <a:r>
              <a:rPr lang="fi-FI" sz="2400" dirty="0" smtClean="0"/>
              <a:t>Mitä tarkoitetaan sairaudella tai vammalla ja siihen liittyvällä suoritus- ja osallistumisrajoitteella?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752528"/>
          </a:xfrm>
        </p:spPr>
        <p:txBody>
          <a:bodyPr/>
          <a:lstStyle/>
          <a:p>
            <a:r>
              <a:rPr lang="fi-FI" sz="2000" dirty="0"/>
              <a:t>Asianmukaisesti todettu sairaus tai vamma </a:t>
            </a:r>
          </a:p>
          <a:p>
            <a:pPr lvl="1"/>
            <a:r>
              <a:rPr lang="fi-FI" sz="1800" dirty="0" smtClean="0"/>
              <a:t>diagnoosit </a:t>
            </a:r>
            <a:r>
              <a:rPr lang="fi-FI" sz="1800" dirty="0"/>
              <a:t>eivät määritä oikeutta kuntoutukseen</a:t>
            </a:r>
          </a:p>
          <a:p>
            <a:pPr lvl="1"/>
            <a:r>
              <a:rPr lang="fi-FI" sz="1800" dirty="0"/>
              <a:t>k</a:t>
            </a:r>
            <a:r>
              <a:rPr lang="fi-FI" sz="1800" dirty="0" smtClean="0"/>
              <a:t>aikki </a:t>
            </a:r>
            <a:r>
              <a:rPr lang="fi-FI" sz="1800" dirty="0"/>
              <a:t>sairaudet tai vammat sekä lääketieteellinen </a:t>
            </a:r>
            <a:r>
              <a:rPr lang="fi-FI" sz="1800" dirty="0" smtClean="0"/>
              <a:t>              terveydentila </a:t>
            </a:r>
            <a:r>
              <a:rPr lang="fi-FI" sz="1800" dirty="0"/>
              <a:t>otetaan huomioon kokonaisuudessaan (vrt. ICF</a:t>
            </a:r>
            <a:r>
              <a:rPr lang="fi-FI" sz="1800" dirty="0" smtClean="0"/>
              <a:t>)</a:t>
            </a:r>
            <a:br>
              <a:rPr lang="fi-FI" sz="1800" dirty="0" smtClean="0"/>
            </a:br>
            <a:endParaRPr lang="fi-FI" sz="1800" dirty="0"/>
          </a:p>
          <a:p>
            <a:r>
              <a:rPr lang="fi-FI" sz="2000" dirty="0"/>
              <a:t>Sairauteen tai vammaan </a:t>
            </a:r>
            <a:r>
              <a:rPr lang="fi-FI" sz="2000" dirty="0" smtClean="0"/>
              <a:t>liittyvää </a:t>
            </a:r>
            <a:r>
              <a:rPr lang="fi-FI" sz="2000" dirty="0"/>
              <a:t>suoritus- ja osallistumisrajoitetta</a:t>
            </a:r>
          </a:p>
          <a:p>
            <a:pPr lvl="1"/>
            <a:r>
              <a:rPr lang="fi-FI" sz="1800" dirty="0" smtClean="0"/>
              <a:t>tarkastellaan </a:t>
            </a:r>
            <a:r>
              <a:rPr lang="fi-FI" sz="1800" dirty="0"/>
              <a:t>yhtenä kokonaisuutena</a:t>
            </a:r>
          </a:p>
          <a:p>
            <a:pPr lvl="1"/>
            <a:r>
              <a:rPr lang="fi-FI" sz="1800" dirty="0" smtClean="0"/>
              <a:t>arvioidaan </a:t>
            </a:r>
            <a:r>
              <a:rPr lang="fi-FI" sz="1800" dirty="0"/>
              <a:t>yksilöllisesti ja laaja-alaisesti 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  <a:p>
            <a:r>
              <a:rPr lang="fi-FI" sz="2000" dirty="0"/>
              <a:t>Rajoite esim. liikkumisessa, kommunikoinnissa, vuorovaikutuksessa, mielentoiminnoissa, käyttäytymisessä, aistitoiminnoissa, oppimisessa, tiedon soveltamisessa tai itsestä huolehtimisessa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4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1847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Milloin rajoite on niin suuri, että henkilöllä on huomattavia vaikeuksia arjen toiminnoista suoriutumisessa ja osallistumisessa?                1/3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824536"/>
          </a:xfrm>
        </p:spPr>
        <p:txBody>
          <a:bodyPr/>
          <a:lstStyle/>
          <a:p>
            <a:pPr marL="270000" lvl="1" indent="0">
              <a:buNone/>
            </a:pPr>
            <a:endParaRPr lang="fi-FI" sz="800" dirty="0">
              <a:cs typeface="Arial"/>
            </a:endParaRPr>
          </a:p>
          <a:p>
            <a:pPr marL="270000" lvl="1" indent="0">
              <a:buNone/>
            </a:pPr>
            <a:endParaRPr lang="fi-FI" sz="800" dirty="0">
              <a:cs typeface="Arial"/>
            </a:endParaRPr>
          </a:p>
          <a:p>
            <a:pPr marL="270000" lvl="1" indent="0">
              <a:buNone/>
            </a:pPr>
            <a:endParaRPr lang="fi-FI" sz="800" dirty="0">
              <a:cs typeface="Arial"/>
            </a:endParaRPr>
          </a:p>
          <a:p>
            <a:pPr marL="270000" lvl="1" indent="0">
              <a:buNone/>
            </a:pPr>
            <a:endParaRPr lang="fi-FI" sz="800" dirty="0"/>
          </a:p>
          <a:p>
            <a:r>
              <a:rPr lang="fi-FI" sz="2000" dirty="0"/>
              <a:t>Rajoite voidaan viitteellisesti suhteuttaa </a:t>
            </a:r>
            <a:r>
              <a:rPr lang="fi-FI" sz="2000" dirty="0" err="1"/>
              <a:t>ICF:n</a:t>
            </a:r>
            <a:r>
              <a:rPr lang="fi-FI" sz="2000" dirty="0"/>
              <a:t> ongelman suuruusluokkaa kuvaaviin </a:t>
            </a:r>
            <a:r>
              <a:rPr lang="fi-FI" sz="2000" dirty="0" err="1"/>
              <a:t>tarkenteisiin</a:t>
            </a:r>
            <a:r>
              <a:rPr lang="fi-FI" sz="2000" dirty="0"/>
              <a:t> </a:t>
            </a:r>
          </a:p>
          <a:p>
            <a:pPr lvl="1"/>
            <a:r>
              <a:rPr lang="fi-FI" sz="1800" dirty="0"/>
              <a:t>huomattava suoritus- ja osallistumisrajoite on viitteellisesti vaikean (korkean, erittäin suuren jne.) ongelman suuruinen</a:t>
            </a:r>
          </a:p>
          <a:p>
            <a:pPr lvl="1"/>
            <a:endParaRPr lang="fi-FI" dirty="0"/>
          </a:p>
          <a:p>
            <a:r>
              <a:rPr lang="fi-FI" sz="2000" dirty="0"/>
              <a:t>Yksittäisellä kapea-alaisella toimintakyvyn osa-alueella oleva vaikea ongelma ei ole riittävä peruste, jos se ei aiheuta huomattavia vaikeuksia henkilön suoriutumisessa ja </a:t>
            </a:r>
            <a:r>
              <a:rPr lang="fi-FI" sz="2000" dirty="0" smtClean="0"/>
              <a:t>osallistumisessa</a:t>
            </a:r>
            <a:endParaRPr lang="fi-FI" dirty="0"/>
          </a:p>
          <a:p>
            <a:pPr lvl="1"/>
            <a:r>
              <a:rPr lang="fi-FI" sz="1800" dirty="0">
                <a:solidFill>
                  <a:schemeClr val="accent3"/>
                </a:solidFill>
              </a:rPr>
              <a:t>Esim. yksittäisen nivelen vaikea liikerajoitus ei todennäköisesti aiheuta huomattavia liikkumisen vaikeuksia</a:t>
            </a:r>
          </a:p>
          <a:p>
            <a:pPr lvl="1"/>
            <a:r>
              <a:rPr lang="fi-FI" sz="1800" dirty="0"/>
              <a:t>Huom. suuruudeltaan eritasoisia rajoitteita voi olla usealla toimintakyvyn osa-alueella siten, että rajoitteet yhdessä aiheuttavat huomattavia vaikeuksia</a:t>
            </a:r>
            <a:endParaRPr lang="fi-FI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5</a:t>
            </a:fld>
            <a:endParaRPr lang="fi-FI"/>
          </a:p>
        </p:txBody>
      </p:sp>
      <p:sp>
        <p:nvSpPr>
          <p:cNvPr id="5" name="Toimintopainike: Ohje 4">
            <a:hlinkClick r:id="" action="ppaction://noaction" highlightClick="1"/>
          </p:cNvPr>
          <p:cNvSpPr/>
          <p:nvPr/>
        </p:nvSpPr>
        <p:spPr>
          <a:xfrm>
            <a:off x="7956376" y="116632"/>
            <a:ext cx="1042416" cy="1042416"/>
          </a:xfrm>
          <a:prstGeom prst="actionButtonHelp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Milloin rajoite on niin suuri, että henkilöllä on huomattavia vaikeuksia arjen toiminnoista suoriutumisessa ja osallistumisessa?                   2/3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1" cy="4752528"/>
          </a:xfrm>
        </p:spPr>
        <p:txBody>
          <a:bodyPr/>
          <a:lstStyle/>
          <a:p>
            <a:r>
              <a:rPr lang="fi-FI" sz="2000" dirty="0"/>
              <a:t>Rajoitteen ei tarvitse ilmetä kaikissa arjen </a:t>
            </a:r>
            <a:r>
              <a:rPr lang="fi-FI" sz="2000" dirty="0" smtClean="0"/>
              <a:t>toimintaympäristöissä</a:t>
            </a:r>
          </a:p>
          <a:p>
            <a:pPr lvl="1"/>
            <a:r>
              <a:rPr lang="fi-FI" sz="1800" dirty="0" smtClean="0">
                <a:solidFill>
                  <a:schemeClr val="accent3"/>
                </a:solidFill>
              </a:rPr>
              <a:t>Esim. rajoite voi aiheuttaa huomattavia vaikeuksia koulussa, mutta turvallisessa kotiympäristössä vaikeuden voivat olla vähäisempiä tai toisinpäin</a:t>
            </a:r>
          </a:p>
          <a:p>
            <a:pPr lvl="1"/>
            <a:endParaRPr lang="fi-FI" sz="1800" dirty="0" smtClean="0">
              <a:solidFill>
                <a:schemeClr val="accent3"/>
              </a:solidFill>
            </a:endParaRPr>
          </a:p>
          <a:p>
            <a:pPr marL="270000" lvl="1"/>
            <a:r>
              <a:rPr lang="fi-FI" dirty="0" smtClean="0"/>
              <a:t>Huomioidaan </a:t>
            </a:r>
            <a:r>
              <a:rPr lang="fi-FI" dirty="0"/>
              <a:t>elämäntilanteeseen liittyvät vaatimukset suoriutumiselle ja </a:t>
            </a:r>
            <a:r>
              <a:rPr lang="fi-FI" dirty="0" smtClean="0"/>
              <a:t>osallistumiselle</a:t>
            </a:r>
          </a:p>
          <a:p>
            <a:pPr marL="612900" lvl="2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3"/>
                </a:solidFill>
              </a:rPr>
              <a:t>Esim. työssäkäyvällä tai eläkkeellä olevalla vaatimukset voivat olla erilaisia</a:t>
            </a:r>
            <a:br>
              <a:rPr lang="fi-FI" dirty="0">
                <a:solidFill>
                  <a:schemeClr val="accent3"/>
                </a:solidFill>
              </a:rPr>
            </a:br>
            <a:endParaRPr lang="fi-FI" dirty="0" smtClean="0">
              <a:solidFill>
                <a:schemeClr val="accent3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6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51355"/>
            <a:ext cx="1809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51355"/>
            <a:ext cx="1809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1355"/>
            <a:ext cx="1809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Milloin rajoite on niin suuri, että henkilöllä on huomattavia vaikeuksia arjen toiminnoista suoriutumisessa ja osallistumisessa?                   3/3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999" y="1700808"/>
            <a:ext cx="7592951" cy="4752528"/>
          </a:xfrm>
        </p:spPr>
        <p:txBody>
          <a:bodyPr/>
          <a:lstStyle/>
          <a:p>
            <a:r>
              <a:rPr lang="fi-FI" sz="2000" dirty="0"/>
              <a:t>Myöntämisen edellytysten tulee täyttyä myöntämisen ajankohtana</a:t>
            </a:r>
          </a:p>
          <a:p>
            <a:pPr lvl="1"/>
            <a:r>
              <a:rPr lang="fi-FI" sz="1800" dirty="0">
                <a:solidFill>
                  <a:schemeClr val="accent3"/>
                </a:solidFill>
              </a:rPr>
              <a:t>Esim. henkilöllä voi olla diagnosoituna vaikea sairaus, mutta sairaus aiheuttaa vasta myöhemmässä elämänvaiheessa huomattavia </a:t>
            </a:r>
            <a:r>
              <a:rPr lang="fi-FI" sz="1800" dirty="0" smtClean="0">
                <a:solidFill>
                  <a:schemeClr val="accent3"/>
                </a:solidFill>
              </a:rPr>
              <a:t>vaikeuksia</a:t>
            </a:r>
            <a:br>
              <a:rPr lang="fi-FI" sz="1800" dirty="0" smtClean="0">
                <a:solidFill>
                  <a:schemeClr val="accent3"/>
                </a:solidFill>
              </a:rPr>
            </a:br>
            <a:endParaRPr lang="fi-FI" sz="1800" dirty="0">
              <a:solidFill>
                <a:schemeClr val="accent3"/>
              </a:solidFill>
            </a:endParaRPr>
          </a:p>
          <a:p>
            <a:r>
              <a:rPr lang="fi-FI" sz="2000" dirty="0" smtClean="0"/>
              <a:t>Arviossa </a:t>
            </a:r>
            <a:r>
              <a:rPr lang="fi-FI" sz="2000" dirty="0"/>
              <a:t>on huomioitava sairauden hoidon </a:t>
            </a:r>
            <a:r>
              <a:rPr lang="fi-FI" sz="2000" dirty="0" smtClean="0"/>
              <a:t>vaihe</a:t>
            </a:r>
          </a:p>
          <a:p>
            <a:pPr lvl="1"/>
            <a:r>
              <a:rPr lang="fi-FI" sz="1800" dirty="0" smtClean="0">
                <a:solidFill>
                  <a:schemeClr val="accent3"/>
                </a:solidFill>
              </a:rPr>
              <a:t>Esim. henkilöllä voi olla pitkäaikainen sairaus, joka pahenemisvaiheessa aiheuttaa huomattavia vaikeuksia. Tällaisessa tilanteessa oikeus kuntoutukseen voidaan arvioida vasta tilanteen vakiinnuttua </a:t>
            </a:r>
            <a:endParaRPr lang="fi-FI" sz="1800" dirty="0">
              <a:solidFill>
                <a:schemeClr val="accent3"/>
              </a:solidFill>
            </a:endParaRPr>
          </a:p>
          <a:p>
            <a:pPr lvl="1"/>
            <a:endParaRPr lang="fi-FI" sz="1800" dirty="0">
              <a:solidFill>
                <a:schemeClr val="accent3"/>
              </a:solidFill>
            </a:endParaRPr>
          </a:p>
          <a:p>
            <a:pPr lvl="1"/>
            <a:endParaRPr lang="fi-FI" dirty="0"/>
          </a:p>
          <a:p>
            <a:endParaRPr lang="fi-FI" sz="1200" dirty="0"/>
          </a:p>
          <a:p>
            <a:endParaRPr lang="fi-FI" sz="12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7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425" y="259200"/>
            <a:ext cx="7592951" cy="930582"/>
          </a:xfrm>
        </p:spPr>
        <p:txBody>
          <a:bodyPr/>
          <a:lstStyle/>
          <a:p>
            <a:r>
              <a:rPr lang="fi-FI" dirty="0" smtClean="0"/>
              <a:t>Mitä tarkoitetaan välittömällä sairaanhoidolla?				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968552"/>
          </a:xfrm>
        </p:spPr>
        <p:txBody>
          <a:bodyPr/>
          <a:lstStyle/>
          <a:p>
            <a:r>
              <a:rPr lang="fi-FI" sz="2000" dirty="0" smtClean="0"/>
              <a:t>Välittömällä </a:t>
            </a:r>
            <a:r>
              <a:rPr lang="fi-FI" sz="2000" dirty="0"/>
              <a:t>sairaanhoidolla tarkoitetaan asianmukaista sairauden tutkimusta, diagnosointia, selkeää hoitovastuun ottamista, hyvän hoitokäytännön mukaisen suunnitelmallisen hoidon ja kuntoutuksen toteuttamista siten, että tilanne vakiintuu hoidollisesti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Välitön sairaanhoito ei siis ole pelkästään sairauden </a:t>
            </a:r>
            <a:r>
              <a:rPr lang="fi-FI" sz="2000" dirty="0" smtClean="0"/>
              <a:t>akuuttihoitoa</a:t>
            </a:r>
          </a:p>
          <a:p>
            <a:endParaRPr lang="fi-FI" sz="2000" dirty="0"/>
          </a:p>
          <a:p>
            <a:r>
              <a:rPr lang="fi-FI" sz="2000" dirty="0"/>
              <a:t>Vastuu välittömästä sairaanhoidosta ja siihen liittyvästä kuntoutuksesta kuuluu julkiselle terveydenhuollolle  </a:t>
            </a:r>
            <a:endParaRPr lang="fi-FI" sz="2000" dirty="0">
              <a:solidFill>
                <a:schemeClr val="accent3"/>
              </a:solidFill>
            </a:endParaRPr>
          </a:p>
          <a:p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8</a:t>
            </a:fld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259200"/>
            <a:ext cx="7200392" cy="937552"/>
          </a:xfrm>
        </p:spPr>
        <p:txBody>
          <a:bodyPr/>
          <a:lstStyle/>
          <a:p>
            <a:r>
              <a:rPr lang="fi-FI" dirty="0" smtClean="0"/>
              <a:t>Milloin kuntoutusvastuu voi siirtyä Kelalle? 				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752528"/>
          </a:xfrm>
        </p:spPr>
        <p:txBody>
          <a:bodyPr/>
          <a:lstStyle/>
          <a:p>
            <a:r>
              <a:rPr lang="fi-FI" sz="2000" dirty="0"/>
              <a:t>Kuntoutusvastuu voi siirtyä Kelalle, kun välitön sairaanhoito on toteutunut ja asianmukaisen hoitosuhteen ja seurannan ohella tarvittavien lääkinnällisten kuntoutustoimenpiteiden tavoitteet ja sisältö voidaan suunnitella vähintään vuoden </a:t>
            </a:r>
            <a:r>
              <a:rPr lang="fi-FI" sz="2000" dirty="0" smtClean="0"/>
              <a:t>ajalle</a:t>
            </a:r>
            <a:br>
              <a:rPr lang="fi-FI" sz="2000" dirty="0" smtClean="0"/>
            </a:br>
            <a:r>
              <a:rPr lang="fi-FI" sz="2000" dirty="0" smtClean="0"/>
              <a:t> </a:t>
            </a:r>
            <a:endParaRPr lang="fi-FI" sz="2000" dirty="0">
              <a:solidFill>
                <a:schemeClr val="accent3"/>
              </a:solidFill>
            </a:endParaRPr>
          </a:p>
          <a:p>
            <a:r>
              <a:rPr lang="fi-FI" sz="2000" dirty="0"/>
              <a:t>Vaikuttava kuntoutus edellyttää hyvän hoitokäytännön mukaista hoitoa ja seurantaa kuntoutuksen </a:t>
            </a:r>
            <a:r>
              <a:rPr lang="fi-FI" sz="2000" dirty="0" smtClean="0"/>
              <a:t>aikana</a:t>
            </a:r>
            <a:br>
              <a:rPr lang="fi-FI" sz="2000" dirty="0" smtClean="0"/>
            </a:br>
            <a:endParaRPr lang="fi-FI" sz="2000" dirty="0">
              <a:solidFill>
                <a:schemeClr val="accent3"/>
              </a:solidFill>
            </a:endParaRPr>
          </a:p>
          <a:p>
            <a:r>
              <a:rPr lang="fi-FI" sz="2000" dirty="0" smtClean="0"/>
              <a:t>Kuntoutujalle </a:t>
            </a:r>
            <a:r>
              <a:rPr lang="fi-FI" sz="2000" dirty="0"/>
              <a:t>tehtyjen leikkaus- tai muiden toimen­piteiden jälkihoitoon liittyvä välitön kuntoutus kuuluu terveydenhuollon vastuulle. Tilanteen vakiin­nuttua, kuntoutus voi jatkua normaalisti Kelan järjestä­mänä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9</a:t>
            </a:fld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ela PowerPoint vihreä">
  <a:themeElements>
    <a:clrScheme name="Kela">
      <a:dk1>
        <a:srgbClr val="000000"/>
      </a:dk1>
      <a:lt1>
        <a:sysClr val="window" lastClr="FFFFFF"/>
      </a:lt1>
      <a:dk2>
        <a:srgbClr val="003580"/>
      </a:dk2>
      <a:lt2>
        <a:srgbClr val="EBEBEB"/>
      </a:lt2>
      <a:accent1>
        <a:srgbClr val="003580"/>
      </a:accent1>
      <a:accent2>
        <a:srgbClr val="009CDB"/>
      </a:accent2>
      <a:accent3>
        <a:srgbClr val="006C3F"/>
      </a:accent3>
      <a:accent4>
        <a:srgbClr val="C0D730"/>
      </a:accent4>
      <a:accent5>
        <a:srgbClr val="0EB24C"/>
      </a:accent5>
      <a:accent6>
        <a:srgbClr val="FDB916"/>
      </a:accent6>
      <a:hlink>
        <a:srgbClr val="009CDB"/>
      </a:hlink>
      <a:folHlink>
        <a:srgbClr val="003580"/>
      </a:folHlink>
    </a:clrScheme>
    <a:fontScheme name="K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Dark Blue 2">
      <a:srgbClr val="003580"/>
    </a:custClr>
    <a:custClr name="Light Blue 2">
      <a:srgbClr val="009CDB"/>
    </a:custClr>
    <a:custClr name="Dark Green 2">
      <a:srgbClr val="006C3F"/>
    </a:custClr>
    <a:custClr name="Light Green 2">
      <a:srgbClr val="C0D730"/>
    </a:custClr>
    <a:custClr name="Green 2">
      <a:srgbClr val="0EB24C"/>
    </a:custClr>
    <a:custClr name="Orange 2">
      <a:srgbClr val="FDB916"/>
    </a:custClr>
    <a:custClr name="RED">
      <a:srgbClr val="9E0426"/>
    </a:custClr>
    <a:custClr name="Blue">
      <a:srgbClr val="006F84"/>
    </a:custClr>
    <a:custClr name="Lila">
      <a:srgbClr val="662584"/>
    </a:custClr>
    <a:custClr name="Orange">
      <a:srgbClr val="F15B23"/>
    </a:custClr>
    <a:custClr name="Pink">
      <a:srgbClr val="EE145B"/>
    </a:custClr>
    <a:custClr name="Light Blue">
      <a:srgbClr val="6DCFF6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la lyhyt peruspohja (projektityötilat)" ma:contentTypeID="0x010100B5B0C7C8E89E4B24A1DD48391A5B64DF00112FE0083EA64F2EB8D4961C8BE8602F009E4F684E9B96448AA70335B11F558EDE0051CB283568D31D4C8E69E19C5863F569" ma:contentTypeVersion="8" ma:contentTypeDescription="Luo uusi asiakirja." ma:contentTypeScope="" ma:versionID="e7731d09ee24c81cfac7fe217af7c942">
  <xsd:schema xmlns:xsd="http://www.w3.org/2001/XMLSchema" xmlns:xs="http://www.w3.org/2001/XMLSchema" xmlns:p="http://schemas.microsoft.com/office/2006/metadata/properties" xmlns:ns2="28d5f0a3-ab75-4f37-b21c-c5486e890318" targetNamespace="http://schemas.microsoft.com/office/2006/metadata/properties" ma:root="true" ma:fieldsID="67f391e7a8bbfb04ae256d2fbd317f59" ns2:_="">
    <xsd:import namespace="28d5f0a3-ab75-4f37-b21c-c5486e890318"/>
    <xsd:element name="properties">
      <xsd:complexType>
        <xsd:sequence>
          <xsd:element name="documentManagement">
            <xsd:complexType>
              <xsd:all>
                <xsd:element ref="ns2:KelaKuvaus" minOccurs="0"/>
                <xsd:element ref="ns2:f721df5e45f944579809e2a3903aa817" minOccurs="0"/>
                <xsd:element ref="ns2:TaxCatchAll" minOccurs="0"/>
                <xsd:element ref="ns2:TaxCatchAllLabel" minOccurs="0"/>
                <xsd:element ref="ns2:TaxKeywordTaxHTField" minOccurs="0"/>
                <xsd:element ref="ns2:e53f7fded1c34b15bbf16fc4b4798b6a" minOccurs="0"/>
                <xsd:element ref="ns2:hfc18b29aed44339bbdc39df31ab0fbf" minOccurs="0"/>
                <xsd:element ref="ns2:je38d6a6b76c4a24843bec5179df8dbe" minOccurs="0"/>
                <xsd:element ref="ns2:j0be05872c2d4232bfb1a6c120cbdd2c" minOccurs="0"/>
                <xsd:element ref="ns2:bcefd7c481cb48f4861306052502dba8" minOccurs="0"/>
                <xsd:element ref="ns2:fd47d47e4be742deac3201e55e050d93" minOccurs="0"/>
                <xsd:element ref="ns2:l284e851add84855ab4a13e805c1c02b" minOccurs="0"/>
                <xsd:element ref="ns2:jd32bd60a3ed49c984e203f2c1797fd7" minOccurs="0"/>
                <xsd:element ref="ns2:j875f3fda00345e6808e9e260f685289" minOccurs="0"/>
                <xsd:element ref="ns2:KelaPaivamaar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5f0a3-ab75-4f37-b21c-c5486e890318" elementFormDefault="qualified">
    <xsd:import namespace="http://schemas.microsoft.com/office/2006/documentManagement/types"/>
    <xsd:import namespace="http://schemas.microsoft.com/office/infopath/2007/PartnerControls"/>
    <xsd:element name="KelaKuvaus" ma:index="8" nillable="true" ma:displayName="Kela kuvaus" ma:internalName="KelaKuvaus" ma:readOnly="false">
      <xsd:simpleType>
        <xsd:restriction base="dms:Note">
          <xsd:maxLength value="255"/>
        </xsd:restriction>
      </xsd:simpleType>
    </xsd:element>
    <xsd:element name="f721df5e45f944579809e2a3903aa817" ma:index="9" nillable="true" ma:taxonomy="true" ma:internalName="f721df5e45f944579809e2a3903aa817" ma:taxonomyFieldName="KelaAsiasanat" ma:displayName="Asiasanat" ma:fieldId="{f721df5e-45f9-4457-9809-e2a3903aa817}" ma:taxonomyMulti="true" ma:sspId="4c5c86b2-34ba-4440-84a3-2847672c608a" ma:termSetId="5542d321-0a2b-42bf-8a33-8ddb6f1f1d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605f879-d35e-425e-9ae7-3e1ad1f16673}" ma:internalName="TaxCatchAll" ma:showField="CatchAllData" ma:web="e6b5d02b-7232-4090-8975-b23505e00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3605f879-d35e-425e-9ae7-3e1ad1f16673}" ma:internalName="TaxCatchAllLabel" ma:readOnly="true" ma:showField="CatchAllDataLabel" ma:web="e6b5d02b-7232-4090-8975-b23505e00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Vapaat asiasanat" ma:readOnly="false" ma:fieldId="{23f27201-bee3-471e-b2e7-b64fd8b7ca38}" ma:taxonomyMulti="true" ma:sspId="4c5c86b2-34ba-4440-84a3-2847672c608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53f7fded1c34b15bbf16fc4b4798b6a" ma:index="15" ma:taxonomy="true" ma:internalName="e53f7fded1c34b15bbf16fc4b4798b6a" ma:taxonomyFieldName="KelaNostaIntranettiin" ma:displayName="Nosta intranettiin" ma:readOnly="false" ma:default="-1;#Ei|4da38706-6322-4438-8e0a-a80ce46c1d74" ma:fieldId="{e53f7fde-d1c3-4b15-bbf1-6fc4b4798b6a}" ma:sspId="4c5c86b2-34ba-4440-84a3-2847672c608a" ma:termSetId="10bf8a1a-1f69-4a5f-ab60-3581b73e12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fc18b29aed44339bbdc39df31ab0fbf" ma:index="17" nillable="true" ma:taxonomy="true" ma:internalName="hfc18b29aed44339bbdc39df31ab0fbf" ma:taxonomyFieldName="KelaSinettiLuokka" ma:displayName="Sinetti-luokka" ma:readOnly="false" ma:default="-1;#Projektidokumentaatio|46a885a8-d012-4ce3-9e3d-2c376f037c4d" ma:fieldId="{1fc18b29-aed4-4339-bbdc-39df31ab0fbf}" ma:sspId="4c5c86b2-34ba-4440-84a3-2847672c608a" ma:termSetId="0aa28ecf-894e-4be0-b074-023a8e2c2e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38d6a6b76c4a24843bec5179df8dbe" ma:index="19" nillable="true" ma:taxonomy="true" ma:internalName="je38d6a6b76c4a24843bec5179df8dbe" ma:taxonomyFieldName="KelaOrganisaatio" ma:displayName="Organisaatio" ma:readOnly="false" ma:fieldId="{3e38d6a6-b76c-4a24-843b-ec5179df8dbe}" ma:sspId="4c5c86b2-34ba-4440-84a3-2847672c608a" ma:termSetId="02def8b6-f7d2-45ba-b520-fd72e17a13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be05872c2d4232bfb1a6c120cbdd2c" ma:index="21" nillable="true" ma:taxonomy="true" ma:internalName="j0be05872c2d4232bfb1a6c120cbdd2c" ma:taxonomyFieldName="KelaProjekti" ma:displayName="Projekti" ma:readOnly="false" ma:default="-1;#KUVA|62b5ca51-9c59-4b3c-91bd-8a3c4115533c" ma:fieldId="{30be0587-2c2d-4232-bfb1-a6c120cbdd2c}" ma:sspId="4c5c86b2-34ba-4440-84a3-2847672c608a" ma:termSetId="323e2c25-3e48-47d5-ac8e-2d902997cd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efd7c481cb48f4861306052502dba8" ma:index="23" nillable="true" ma:taxonomy="true" ma:internalName="bcefd7c481cb48f4861306052502dba8" ma:taxonomyFieldName="KelaTyoryhma" ma:displayName="Työryhmä" ma:readOnly="false" ma:fieldId="{bcefd7c4-81cb-48f4-8613-06052502dba8}" ma:sspId="4c5c86b2-34ba-4440-84a3-2847672c608a" ma:termSetId="4b9da738-be0d-4d6b-8d76-c446442f18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47d47e4be742deac3201e55e050d93" ma:index="25" nillable="true" ma:taxonomy="true" ma:internalName="fd47d47e4be742deac3201e55e050d93" ma:taxonomyFieldName="KelaPihlaLuokitus" ma:displayName="Pihla-luokitus" ma:readOnly="false" ma:fieldId="{fd47d47e-4be7-42de-ac32-01e55e050d93}" ma:sspId="4c5c86b2-34ba-4440-84a3-2847672c608a" ma:termSetId="b818fb3b-daf1-48ac-866b-77d2cf8991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84e851add84855ab4a13e805c1c02b" ma:index="27" nillable="true" ma:taxonomy="true" ma:internalName="l284e851add84855ab4a13e805c1c02b" ma:taxonomyFieldName="KelaDokumenttiluokka" ma:displayName="Dokumenttiluokka" ma:readOnly="false" ma:fieldId="{5284e851-add8-4855-ab4a-13e805c1c02b}" ma:sspId="4c5c86b2-34ba-4440-84a3-2847672c608a" ma:termSetId="bf7000c1-2b82-4fd1-b8de-c823b525e7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d32bd60a3ed49c984e203f2c1797fd7" ma:index="29" nillable="true" ma:taxonomy="true" ma:internalName="jd32bd60a3ed49c984e203f2c1797fd7" ma:taxonomyFieldName="KelaNavigaatiotermi" ma:displayName="Navigaatiotermi" ma:readOnly="false" ma:default="-1;#KUVA-projekti|1c3daaa2-a979-410b-b6a6-a3ec1f58db08" ma:fieldId="{3d32bd60-a3ed-49c9-84e2-03f2c1797fd7}" ma:sspId="4c5c86b2-34ba-4440-84a3-2847672c608a" ma:termSetId="3eb46731-101f-4040-8309-e141792097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75f3fda00345e6808e9e260f685289" ma:index="31" nillable="true" ma:taxonomy="true" ma:internalName="j875f3fda00345e6808e9e260f685289" ma:taxonomyFieldName="KelaOmaLuokitus" ma:displayName="Oma luokitus" ma:fieldId="{3875f3fd-a003-45e6-808e-9e260f685289}" ma:sspId="4c5c86b2-34ba-4440-84a3-2847672c608a" ma:termSetId="60b685eb-5ce3-43de-9435-11e5fb05d62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elaPaivamaara" ma:index="33" nillable="true" ma:displayName="Päivämäärä" ma:description="" ma:format="DateOnly" ma:internalName="KelaPaivamaara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284e851add84855ab4a13e805c1c02b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Esitysmateriaali (ulkoiset)</TermName>
          <TermId xmlns="http://schemas.microsoft.com/office/infopath/2007/PartnerControls">46d51397-d308-4d39-bbc4-78931f0f5c13</TermId>
        </TermInfo>
      </Terms>
    </l284e851add84855ab4a13e805c1c02b>
    <je38d6a6b76c4a24843bec5179df8dbe xmlns="28d5f0a3-ab75-4f37-b21c-c5486e890318">
      <Terms xmlns="http://schemas.microsoft.com/office/infopath/2007/PartnerControls"/>
    </je38d6a6b76c4a24843bec5179df8dbe>
    <KelaPaivamaara xmlns="28d5f0a3-ab75-4f37-b21c-c5486e890318">2015-10-13T21:00:00+00:00</KelaPaivamaara>
    <hfc18b29aed44339bbdc39df31ab0fbf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Koulutusmateriaali</TermName>
          <TermId xmlns="http://schemas.microsoft.com/office/infopath/2007/PartnerControls">bc193ea7-1b23-481e-85d5-db66d5bef543</TermId>
        </TermInfo>
      </Terms>
    </hfc18b29aed44339bbdc39df31ab0fbf>
    <KelaKuvaus xmlns="28d5f0a3-ab75-4f37-b21c-c5486e890318" xsi:nil="true"/>
    <fd47d47e4be742deac3201e55e050d93 xmlns="28d5f0a3-ab75-4f37-b21c-c5486e890318">
      <Terms xmlns="http://schemas.microsoft.com/office/infopath/2007/PartnerControls"/>
    </fd47d47e4be742deac3201e55e050d93>
    <e53f7fded1c34b15bbf16fc4b4798b6a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</TermName>
          <TermId xmlns="http://schemas.microsoft.com/office/infopath/2007/PartnerControls">4da38706-6322-4438-8e0a-a80ce46c1d74</TermId>
        </TermInfo>
      </Terms>
    </e53f7fded1c34b15bbf16fc4b4798b6a>
    <j0be05872c2d4232bfb1a6c120cbdd2c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KUVA</TermName>
          <TermId xmlns="http://schemas.microsoft.com/office/infopath/2007/PartnerControls">62b5ca51-9c59-4b3c-91bd-8a3c4115533c</TermId>
        </TermInfo>
      </Terms>
    </j0be05872c2d4232bfb1a6c120cbdd2c>
    <f721df5e45f944579809e2a3903aa817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kuntoutus</TermName>
          <TermId xmlns="http://schemas.microsoft.com/office/infopath/2007/PartnerControls">cbbbdd03-73ee-4055-9825-d3ab2c7d2560</TermId>
        </TermInfo>
      </Terms>
    </f721df5e45f944579809e2a3903aa817>
    <TaxKeywordTaxHTField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Vaativa lääkinnällinen kuntoutus</TermName>
          <TermId xmlns="http://schemas.microsoft.com/office/infopath/2007/PartnerControls">b4374768-a8ee-49e1-91c5-73c340c23b4a</TermId>
        </TermInfo>
        <TermInfo xmlns="http://schemas.microsoft.com/office/infopath/2007/PartnerControls">
          <TermName xmlns="http://schemas.microsoft.com/office/infopath/2007/PartnerControls">Sidosryhmien koulutus</TermName>
          <TermId xmlns="http://schemas.microsoft.com/office/infopath/2007/PartnerControls">c28491a5-13b7-47b1-9b60-4f910f11856e</TermId>
        </TermInfo>
        <TermInfo xmlns="http://schemas.microsoft.com/office/infopath/2007/PartnerControls">
          <TermName xmlns="http://schemas.microsoft.com/office/infopath/2007/PartnerControls">sidosryhmät</TermName>
          <TermId xmlns="http://schemas.microsoft.com/office/infopath/2007/PartnerControls">db18c223-7d26-4ac1-a086-89cef07a324d</TermId>
        </TermInfo>
      </Terms>
    </TaxKeywordTaxHTField>
    <jd32bd60a3ed49c984e203f2c1797fd7 xmlns="28d5f0a3-ab75-4f37-b21c-c5486e8903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KUVA-projekti</TermName>
          <TermId xmlns="http://schemas.microsoft.com/office/infopath/2007/PartnerControls">1c3daaa2-a979-410b-b6a6-a3ec1f58db08</TermId>
        </TermInfo>
      </Terms>
    </jd32bd60a3ed49c984e203f2c1797fd7>
    <bcefd7c481cb48f4861306052502dba8 xmlns="28d5f0a3-ab75-4f37-b21c-c5486e890318">
      <Terms xmlns="http://schemas.microsoft.com/office/infopath/2007/PartnerControls"/>
    </bcefd7c481cb48f4861306052502dba8>
    <j875f3fda00345e6808e9e260f685289 xmlns="28d5f0a3-ab75-4f37-b21c-c5486e890318">
      <Terms xmlns="http://schemas.microsoft.com/office/infopath/2007/PartnerControls"/>
    </j875f3fda00345e6808e9e260f685289>
    <TaxCatchAll xmlns="28d5f0a3-ab75-4f37-b21c-c5486e890318">
      <Value>33</Value>
      <Value>12</Value>
      <Value>43</Value>
      <Value>41</Value>
      <Value>23</Value>
      <Value>5</Value>
      <Value>6</Value>
      <Value>9</Value>
      <Value>36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c5c86b2-34ba-4440-84a3-2847672c608a" ContentTypeId="0x010100B5B0C7C8E89E4B24A1DD48391A5B64DF00112FE0083EA64F2EB8D4961C8BE8602F009E4F684E9B96448AA70335B11F558EDE" PreviousValue="false"/>
</file>

<file path=customXml/itemProps1.xml><?xml version="1.0" encoding="utf-8"?>
<ds:datastoreItem xmlns:ds="http://schemas.openxmlformats.org/officeDocument/2006/customXml" ds:itemID="{5D5399AC-692A-4703-8D1D-E6C693375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d5f0a3-ab75-4f37-b21c-c5486e890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01661-CE42-4734-BB9B-74D2D7866C16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8d5f0a3-ab75-4f37-b21c-c5486e890318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C23716-09CC-41DC-9F8D-90631870395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87F332-8195-4A59-B4F2-D533E38E437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Kela PowerPoint vihreä</Template>
  <TotalTime>1491</TotalTime>
  <Words>1160</Words>
  <Application>Microsoft Office PowerPoint</Application>
  <PresentationFormat>Näytössä katseltava diaesitys (4:3)</PresentationFormat>
  <Paragraphs>250</Paragraphs>
  <Slides>23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Kela PowerPoint vihreä</vt:lpstr>
      <vt:lpstr>Kelan järjestämä vaativa lääkinnällinen kuntoutus 1.1.2016 alkaen</vt:lpstr>
      <vt:lpstr>Kelan järjestämä vaativa lääkinnällinen kuntoutus - vaikeavammaisten lääkinnällinen kuntoutus muuttuu</vt:lpstr>
      <vt:lpstr>Kelan järjestämä vaativa lääkinnällinen kuntoutus - vaativan kuntoutuksen asiakas</vt:lpstr>
      <vt:lpstr>Mitä tarkoitetaan sairaudella tai vammalla ja siihen liittyvällä suoritus- ja osallistumisrajoitteella?</vt:lpstr>
      <vt:lpstr>Milloin rajoite on niin suuri, että henkilöllä on huomattavia vaikeuksia arjen toiminnoista suoriutumisessa ja osallistumisessa?                1/3</vt:lpstr>
      <vt:lpstr>Milloin rajoite on niin suuri, että henkilöllä on huomattavia vaikeuksia arjen toiminnoista suoriutumisessa ja osallistumisessa?                   2/3</vt:lpstr>
      <vt:lpstr>Milloin rajoite on niin suuri, että henkilöllä on huomattavia vaikeuksia arjen toiminnoista suoriutumisessa ja osallistumisessa?                   3/3</vt:lpstr>
      <vt:lpstr>Mitä tarkoitetaan välittömällä sairaanhoidolla?     </vt:lpstr>
      <vt:lpstr>Milloin kuntoutusvastuu voi siirtyä Kelalle?      </vt:lpstr>
      <vt:lpstr>Milloin kuntoutuksen tavoitteet ovat vain hoidollisia ja vastuu kuuluu kunnalle?</vt:lpstr>
      <vt:lpstr>Kelan järjestämä vaativa lääkinnällinen kuntoutus - vaativan kuntoutuksen sisältö</vt:lpstr>
      <vt:lpstr>Kelan järjestämä vaativa lääkinnällinen kuntoutus - vaativan kuntoutuksen sisältö</vt:lpstr>
      <vt:lpstr>Mitä kuntoutuspalveluja on Kelan järjestämässä vaativassa kuntoutuksessa?</vt:lpstr>
      <vt:lpstr>Mikä on mahdollista Kelan järjestämissä           terapioissa?</vt:lpstr>
      <vt:lpstr>Mikä on mahdollista Kelan järjestämissä           terapioissa?</vt:lpstr>
      <vt:lpstr>Miten terapioita on mahdollista toteuttaa Kelan  järjestämissä terapioissa?</vt:lpstr>
      <vt:lpstr>Kelan järjestämä vaativa lääkinnällinen kuntoutus - hyvän kuntoutuskäytännön mukainen kuntoutussuunnitelma</vt:lpstr>
      <vt:lpstr>Kelan järjestämä vaativa lääkinnällinen kuntoutus - hyvän kuntoutuskäytännön mukainen kuntoutussuunnitelma</vt:lpstr>
      <vt:lpstr>Kelan järjestämä vaativa lääkinnällinen kuntoutus - hyvän kuntoutuskäytännön mukainen kuntoutussuunnitelma</vt:lpstr>
      <vt:lpstr>Kelan järjestämä vaativa lääkinnällinen kuntoutus - hyvän kuntoutuskäytännön mukainen kuntoutussuunnitelma</vt:lpstr>
      <vt:lpstr>Kelan järjestämä vaativa lääkinnällinen kuntoutus - hyvän kuntoutuskäytännön mukainen kuntoutussuunnitelma  2/2                                    </vt:lpstr>
      <vt:lpstr>Siirtymävaihe</vt:lpstr>
      <vt:lpstr>Siirtymävaihe</vt:lpstr>
    </vt:vector>
  </TitlesOfParts>
  <Company>Kela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vaativaa lääkinnällistä kuntoutusta</dc:title>
  <dc:creator>Harju Lyyti</dc:creator>
  <cp:keywords>sidosryhmät; Vaativa lääkinnällinen kuntoutus; Sidosryhmien koulutus</cp:keywords>
  <cp:lastModifiedBy>u830yez</cp:lastModifiedBy>
  <cp:revision>137</cp:revision>
  <cp:lastPrinted>2015-04-16T07:24:43Z</cp:lastPrinted>
  <dcterms:created xsi:type="dcterms:W3CDTF">2015-02-09T16:32:21Z</dcterms:created>
  <dcterms:modified xsi:type="dcterms:W3CDTF">2015-11-03T06:47:43Z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0x010100B5B0C7C8E89E4B24A1DD48391A5B64DF00112FE0083EA64F2EB8D4961C8BE8602F009E4F684E9B96448AA70335B11F558EDE0051CB283568D31D4C8E69E19C5863F569</vt:lpwstr>
  </property>
  <property fmtid="{D5CDD505-2E9C-101B-9397-08002B2CF9AE}" pid="3" name="TaxKeyword">
    <vt:lpwstr>23;#Vaativa lääkinnällinen kuntoutus|b4374768-a8ee-49e1-91c5-73c340c23b4a;#41;#Sidosryhmien koulutus|c28491a5-13b7-47b1-9b60-4f910f11856e;#43;#sidosryhmät|db18c223-7d26-4ac1-a086-89cef07a324d</vt:lpwstr>
  </property>
  <property fmtid="{D5CDD505-2E9C-101B-9397-08002B2CF9AE}" pid="4" name="KelaOmaLuokitus">
    <vt:lpwstr/>
  </property>
  <property fmtid="{D5CDD505-2E9C-101B-9397-08002B2CF9AE}" pid="5" name="KelaNavigaatiotermi">
    <vt:lpwstr>6;#KUVA-projekti|1c3daaa2-a979-410b-b6a6-a3ec1f58db08</vt:lpwstr>
  </property>
  <property fmtid="{D5CDD505-2E9C-101B-9397-08002B2CF9AE}" pid="6" name="KelaProjekti">
    <vt:lpwstr>5;#KUVA|62b5ca51-9c59-4b3c-91bd-8a3c4115533c</vt:lpwstr>
  </property>
  <property fmtid="{D5CDD505-2E9C-101B-9397-08002B2CF9AE}" pid="7" name="KelaPihlaLuokitus">
    <vt:lpwstr/>
  </property>
  <property fmtid="{D5CDD505-2E9C-101B-9397-08002B2CF9AE}" pid="8" name="KelaAsiasanat">
    <vt:lpwstr>12;#kuntoutus|cbbbdd03-73ee-4055-9825-d3ab2c7d2560</vt:lpwstr>
  </property>
  <property fmtid="{D5CDD505-2E9C-101B-9397-08002B2CF9AE}" pid="9" name="KelaOrganisaatio">
    <vt:lpwstr/>
  </property>
  <property fmtid="{D5CDD505-2E9C-101B-9397-08002B2CF9AE}" pid="10" name="KelaNostaIntranettiin">
    <vt:lpwstr>9;#Ei|4da38706-6322-4438-8e0a-a80ce46c1d74</vt:lpwstr>
  </property>
  <property fmtid="{D5CDD505-2E9C-101B-9397-08002B2CF9AE}" pid="11" name="KelaTyoryhma">
    <vt:lpwstr/>
  </property>
  <property fmtid="{D5CDD505-2E9C-101B-9397-08002B2CF9AE}" pid="12" name="KelaSinettiLuokka">
    <vt:lpwstr>33;#Koulutusmateriaali|bc193ea7-1b23-481e-85d5-db66d5bef543</vt:lpwstr>
  </property>
  <property fmtid="{D5CDD505-2E9C-101B-9397-08002B2CF9AE}" pid="13" name="KelaDokumenttiluokka">
    <vt:lpwstr>36;#Esitysmateriaali (ulkoiset)|46d51397-d308-4d39-bbc4-78931f0f5c13</vt:lpwstr>
  </property>
</Properties>
</file>